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ink/ink1.xml" ContentType="application/inkml+xml"/>
  <Override PartName="/ppt/ink/ink2.xml" ContentType="application/inkml+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6" r:id="rId2"/>
  </p:sldMasterIdLst>
  <p:notesMasterIdLst>
    <p:notesMasterId r:id="rId52"/>
  </p:notesMasterIdLst>
  <p:sldIdLst>
    <p:sldId id="2080" r:id="rId3"/>
    <p:sldId id="2001" r:id="rId4"/>
    <p:sldId id="2002" r:id="rId5"/>
    <p:sldId id="2003" r:id="rId6"/>
    <p:sldId id="2004" r:id="rId7"/>
    <p:sldId id="2019" r:id="rId8"/>
    <p:sldId id="2020" r:id="rId9"/>
    <p:sldId id="1764" r:id="rId10"/>
    <p:sldId id="2044" r:id="rId11"/>
    <p:sldId id="1765" r:id="rId12"/>
    <p:sldId id="2045" r:id="rId13"/>
    <p:sldId id="2046" r:id="rId14"/>
    <p:sldId id="1767" r:id="rId15"/>
    <p:sldId id="2053" r:id="rId16"/>
    <p:sldId id="1769" r:id="rId17"/>
    <p:sldId id="1771" r:id="rId18"/>
    <p:sldId id="1772" r:id="rId19"/>
    <p:sldId id="2060" r:id="rId20"/>
    <p:sldId id="2061" r:id="rId21"/>
    <p:sldId id="2062" r:id="rId22"/>
    <p:sldId id="2052" r:id="rId23"/>
    <p:sldId id="2054" r:id="rId24"/>
    <p:sldId id="2057" r:id="rId25"/>
    <p:sldId id="2056" r:id="rId26"/>
    <p:sldId id="2058" r:id="rId27"/>
    <p:sldId id="2021" r:id="rId28"/>
    <p:sldId id="2012" r:id="rId29"/>
    <p:sldId id="2047" r:id="rId30"/>
    <p:sldId id="2034" r:id="rId31"/>
    <p:sldId id="2035" r:id="rId32"/>
    <p:sldId id="2036" r:id="rId33"/>
    <p:sldId id="2022" r:id="rId34"/>
    <p:sldId id="2009" r:id="rId35"/>
    <p:sldId id="2027" r:id="rId36"/>
    <p:sldId id="2026" r:id="rId37"/>
    <p:sldId id="2016" r:id="rId38"/>
    <p:sldId id="2037" r:id="rId39"/>
    <p:sldId id="2038" r:id="rId40"/>
    <p:sldId id="2028" r:id="rId41"/>
    <p:sldId id="2081" r:id="rId42"/>
    <p:sldId id="1437" r:id="rId43"/>
    <p:sldId id="2029" r:id="rId44"/>
    <p:sldId id="1972" r:id="rId45"/>
    <p:sldId id="2082" r:id="rId46"/>
    <p:sldId id="1700" r:id="rId47"/>
    <p:sldId id="1701" r:id="rId48"/>
    <p:sldId id="1421" r:id="rId49"/>
    <p:sldId id="1422" r:id="rId50"/>
    <p:sldId id="1702" r:id="rId51"/>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3ECB9"/>
    <a:srgbClr val="ADB2B9"/>
    <a:srgbClr val="C6DEB5"/>
    <a:srgbClr val="F8CBAD"/>
    <a:srgbClr val="FFE6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103" autoAdjust="0"/>
    <p:restoredTop sz="94061" autoAdjust="0"/>
  </p:normalViewPr>
  <p:slideViewPr>
    <p:cSldViewPr snapToGrid="0" snapToObjects="1">
      <p:cViewPr varScale="1">
        <p:scale>
          <a:sx n="70" d="100"/>
          <a:sy n="70" d="100"/>
        </p:scale>
        <p:origin x="9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17:07:14.582"/>
    </inkml:context>
    <inkml:brush xml:id="br0">
      <inkml:brushProperty name="width" value="0.05" units="cm"/>
      <inkml:brushProperty name="height" value="0.05" units="cm"/>
    </inkml:brush>
  </inkml:definitions>
  <inkml:trace contextRef="#ctx0" brushRef="#br0">1 0 24575</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4-05-04T17:07:36.560"/>
    </inkml:context>
    <inkml:brush xml:id="br0">
      <inkml:brushProperty name="width" value="0.05" units="cm"/>
      <inkml:brushProperty name="height" value="0.05" units="cm"/>
    </inkml:brush>
  </inkml:definitions>
  <inkml:trace contextRef="#ctx0" brushRef="#br0">0 1 24575,'4'0'0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6CC2D042-F7EF-C840-B2D6-569F60DA3234}" type="datetimeFigureOut">
              <a:rPr lang="en-US" smtClean="0"/>
              <a:t>5/12/2024</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62226179-13A6-6145-8724-7CC1C60BDAE1}" type="slidenum">
              <a:rPr lang="en-US" smtClean="0"/>
              <a:t>‹#›</a:t>
            </a:fld>
            <a:endParaRPr lang="en-US"/>
          </a:p>
        </p:txBody>
      </p:sp>
    </p:spTree>
    <p:extLst>
      <p:ext uri="{BB962C8B-B14F-4D97-AF65-F5344CB8AC3E}">
        <p14:creationId xmlns:p14="http://schemas.microsoft.com/office/powerpoint/2010/main" val="674425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tutorial contains 4 parts.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At the beginning, I would like to give some background regarding the knowledge graph reasoning as well as the unique challenges behind this problem setting.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part 1, we will introduce the details of general knowledge graph reasoning. and in part 2, we will introduce query specific knowledge graph reasoning. And finally, we will discuss the future trends for knowledge graph reasoning.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a:t>
            </a:fld>
            <a:endParaRPr lang="en-US"/>
          </a:p>
        </p:txBody>
      </p:sp>
    </p:spTree>
    <p:extLst>
      <p:ext uri="{BB962C8B-B14F-4D97-AF65-F5344CB8AC3E}">
        <p14:creationId xmlns:p14="http://schemas.microsoft.com/office/powerpoint/2010/main" val="18466095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13</a:t>
            </a:fld>
            <a:endParaRPr lang="en-US"/>
          </a:p>
        </p:txBody>
      </p:sp>
    </p:spTree>
    <p:extLst>
      <p:ext uri="{BB962C8B-B14F-4D97-AF65-F5344CB8AC3E}">
        <p14:creationId xmlns:p14="http://schemas.microsoft.com/office/powerpoint/2010/main" val="27277861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Now, we have introduced how to use knowledge graphs to help train language models to better answer different types of questions. However, when the size of the model becomes large, retrain or finetune the model will be very time consuming. An alternative way is to use prompt engineering or in-context learning.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0" dirty="0">
                <a:effectLst/>
                <a:latin typeface="Roboto" panose="02000000000000000000" pitchFamily="2" charset="0"/>
                <a:ea typeface="DengXian" panose="02010600030101010101" pitchFamily="2" charset="-122"/>
                <a:cs typeface="Times New Roman" panose="02020603050405020304" pitchFamily="18" charset="0"/>
              </a:rPr>
              <a:t>This approach allows for more targeted adjustments without the need for extensive retraining, making it particularly advantageous for large-scale models.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In KG-GPT, </a:t>
            </a:r>
            <a:r>
              <a:rPr lang="en-US" sz="1800" b="1" kern="0" dirty="0">
                <a:effectLst/>
                <a:latin typeface="Roboto" panose="02000000000000000000" pitchFamily="2" charset="0"/>
                <a:ea typeface="DengXian" panose="02010600030101010101" pitchFamily="2" charset="-122"/>
                <a:cs typeface="Times New Roman" panose="02020603050405020304" pitchFamily="18" charset="0"/>
              </a:rPr>
              <a:t>the authors propose a method to utilize language models and knowledge graphs to answer a more complex natural language questions.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The idea is that </a:t>
            </a:r>
            <a:r>
              <a:rPr lang="en-US" sz="1800" b="1" kern="0" dirty="0">
                <a:effectLst/>
                <a:latin typeface="Roboto" panose="02000000000000000000" pitchFamily="2" charset="0"/>
                <a:ea typeface="DengXian" panose="02010600030101010101" pitchFamily="2" charset="-122"/>
                <a:cs typeface="Times New Roman" panose="02020603050405020304" pitchFamily="18" charset="0"/>
              </a:rPr>
              <a:t>a sentence of question</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it uses </a:t>
            </a:r>
            <a:r>
              <a:rPr lang="en-US" sz="1800" kern="0" dirty="0" err="1">
                <a:effectLst/>
                <a:latin typeface="Roboto" panose="02000000000000000000" pitchFamily="2" charset="0"/>
                <a:ea typeface="DengXian" panose="02010600030101010101" pitchFamily="2" charset="-122"/>
                <a:cs typeface="Times New Roman" panose="02020603050405020304" pitchFamily="18" charset="0"/>
              </a:rPr>
              <a:t>llms</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to decompose the original sentence to several sub-sentences and </a:t>
            </a:r>
            <a:r>
              <a:rPr lang="en-US" sz="1800" b="1" kern="0" dirty="0">
                <a:effectLst/>
                <a:latin typeface="Roboto" panose="02000000000000000000" pitchFamily="2" charset="0"/>
                <a:ea typeface="DengXian" panose="02010600030101010101" pitchFamily="2" charset="-122"/>
                <a:cs typeface="Times New Roman" panose="02020603050405020304" pitchFamily="18" charset="0"/>
              </a:rPr>
              <a:t>find answers for each sub-sentence</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And finally, </a:t>
            </a:r>
            <a:r>
              <a:rPr lang="en-US" sz="1800" b="1" kern="0" dirty="0">
                <a:effectLst/>
                <a:latin typeface="Roboto" panose="02000000000000000000" pitchFamily="2" charset="0"/>
                <a:ea typeface="DengXian" panose="02010600030101010101" pitchFamily="2" charset="-122"/>
                <a:cs typeface="Times New Roman" panose="02020603050405020304" pitchFamily="18" charset="0"/>
              </a:rPr>
              <a:t>find the answer for the whole sentence</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15</a:t>
            </a:fld>
            <a:endParaRPr lang="en-US"/>
          </a:p>
        </p:txBody>
      </p:sp>
    </p:spTree>
    <p:extLst>
      <p:ext uri="{BB962C8B-B14F-4D97-AF65-F5344CB8AC3E}">
        <p14:creationId xmlns:p14="http://schemas.microsoft.com/office/powerpoint/2010/main" val="267876192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More specifically, KG-GPT consists of three steps: 1) Sentence (Claim / Question) Segmentation, 2) Graph Retrieval, and 3) Inference. During Sentence Segmentation, a sentence is partitioned into discrete sub-sentences, each aligned with a single triple (i.e. [head, relation, tail]).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The subsequent step, namely Graph Retrieval, </a:t>
            </a:r>
            <a:r>
              <a:rPr lang="en-US" sz="1800" b="1" i="0" kern="0" dirty="0">
                <a:effectLst/>
                <a:latin typeface="Roboto" panose="02000000000000000000" pitchFamily="2" charset="0"/>
                <a:ea typeface="DengXian" panose="02010600030101010101" pitchFamily="2" charset="-122"/>
                <a:cs typeface="Times New Roman" panose="02020603050405020304" pitchFamily="18" charset="0"/>
              </a:rPr>
              <a:t>retrieves a potential pool of relations that could bridge the entities identified within the sub-sentences. Then, a candidate pool of evidence graphs (i.e. sub-KG) is obtained using the retrieved relations and the entity set</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In the final step, the obtained graphs are used to derive a logical conclusion, such as validating a given claim or answering a given question.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16</a:t>
            </a:fld>
            <a:endParaRPr lang="en-US"/>
          </a:p>
        </p:txBody>
      </p:sp>
    </p:spTree>
    <p:extLst>
      <p:ext uri="{BB962C8B-B14F-4D97-AF65-F5344CB8AC3E}">
        <p14:creationId xmlns:p14="http://schemas.microsoft.com/office/powerpoint/2010/main" val="1887834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For the experiment, we can find that it significantly outperforms large language models, like ChatGPT with more than 40% in average. While it can achieve the comparable performance compared to the state-of-the-art embedding models </a:t>
            </a:r>
            <a:r>
              <a:rPr lang="en-US" sz="1800" kern="0" dirty="0" err="1">
                <a:effectLst/>
                <a:latin typeface="Roboto" panose="02000000000000000000" pitchFamily="2" charset="0"/>
                <a:ea typeface="DengXian" panose="02010600030101010101" pitchFamily="2" charset="-122"/>
                <a:cs typeface="Times New Roman" panose="02020603050405020304" pitchFamily="18" charset="0"/>
              </a:rPr>
              <a:t>EmbedKGQA</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when the knowledge graph is full.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17</a:t>
            </a:fld>
            <a:endParaRPr lang="en-US"/>
          </a:p>
        </p:txBody>
      </p:sp>
    </p:spTree>
    <p:extLst>
      <p:ext uri="{BB962C8B-B14F-4D97-AF65-F5344CB8AC3E}">
        <p14:creationId xmlns:p14="http://schemas.microsoft.com/office/powerpoint/2010/main" val="210420699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Traditional methods retrieve information from KGs, augment the prompt accordingly, and feed the increased prompt into LLMs.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0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In this paradigm, LLM plays the role of translator which transfers input questions to machine-understandable command for KG searching and reasoning, but it does not participate in the graph reasoning process directly</a:t>
            </a:r>
            <a:r>
              <a:rPr lang="en-US" sz="1800" kern="10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Its success depends heavily on the completeness and high quality of KG, which means that if the knowledge graph contains many missing edges, the answer won’t be good.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So, recently, some people tried to explore how to mitigate the knowledge graph incompleteness problem by treating the LLM as an agent to travel KGs and perform reasoning based on paths.</a:t>
            </a:r>
            <a:r>
              <a:rPr lang="en-US" sz="1800" kern="100" dirty="0">
                <a:effectLst/>
                <a:latin typeface="Roboto" panose="02000000000000000000" pitchFamily="2" charset="0"/>
                <a:ea typeface="DengXian" panose="02010600030101010101" pitchFamily="2" charset="-122"/>
                <a:cs typeface="Times New Roman" panose="02020603050405020304" pitchFamily="18" charset="0"/>
              </a:rPr>
              <a:t>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27</a:t>
            </a:fld>
            <a:endParaRPr lang="en-US"/>
          </a:p>
        </p:txBody>
      </p:sp>
    </p:spTree>
    <p:extLst>
      <p:ext uri="{BB962C8B-B14F-4D97-AF65-F5344CB8AC3E}">
        <p14:creationId xmlns:p14="http://schemas.microsoft.com/office/powerpoint/2010/main" val="260413408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Roboto" panose="02000000000000000000" pitchFamily="2" charset="0"/>
                <a:ea typeface="DengXian" panose="02010600030101010101" pitchFamily="2" charset="-122"/>
                <a:cs typeface="Times New Roman" panose="02020603050405020304" pitchFamily="18" charset="0"/>
              </a:rPr>
              <a:t>For example, given question “What is the major party now in the country where Canberra is located?”. Directly using LLM to answer the question will lead to some wrong answers.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Roboto" panose="02000000000000000000" pitchFamily="2" charset="0"/>
                <a:ea typeface="DengXian" panose="02010600030101010101" pitchFamily="2" charset="-122"/>
                <a:cs typeface="Times New Roman" panose="02020603050405020304" pitchFamily="18" charset="0"/>
              </a:rPr>
              <a:t>While existing LLMs plus KG methods will transform the natural language question to a symbolic SPARQL query and retrieve information from KGs, augment the prompt accordingly, and feed the increased prompt into LLMs. However, its success depends heavily on the completeness and high quality of KG.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Roboto" panose="02000000000000000000" pitchFamily="2" charset="0"/>
                <a:ea typeface="DengXian" panose="02010600030101010101" pitchFamily="2" charset="-122"/>
                <a:cs typeface="Times New Roman" panose="02020603050405020304" pitchFamily="18" charset="0"/>
              </a:rPr>
              <a:t>For example, although LLM successfully identified necessary relation types required to answer the question, the absence of the relation “majority party” leads to a failure in retrieving the correct answer.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28</a:t>
            </a:fld>
            <a:endParaRPr lang="en-US"/>
          </a:p>
        </p:txBody>
      </p:sp>
    </p:spTree>
    <p:extLst>
      <p:ext uri="{BB962C8B-B14F-4D97-AF65-F5344CB8AC3E}">
        <p14:creationId xmlns:p14="http://schemas.microsoft.com/office/powerpoint/2010/main" val="17761869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One of the most important tasks in knowledge graph reasoning is to learn the embedding for the KG entities. Some commonly used methods include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TransE</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a:t>
            </a:r>
            <a:r>
              <a:rPr lang="en-US" sz="1800" kern="100" dirty="0" err="1">
                <a:effectLst/>
                <a:latin typeface="Aptos" panose="020B0004020202020204" pitchFamily="34" charset="0"/>
                <a:ea typeface="DengXian" panose="02010600030101010101" pitchFamily="2" charset="-122"/>
                <a:cs typeface="Times New Roman" panose="02020603050405020304" pitchFamily="18" charset="0"/>
              </a:rPr>
              <a:t>TransH</a:t>
            </a: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 or graph neural networks and so on. It has been shown that the learned embedding from KG can be used to improve the performance of Pre-trained Language Models. On the other hand, for each node in the knowledge graph, we can find many text descriptions to describe it. This text information can be used to learn the node embedding. The strong ability of pre-trained language model can help us learn the embedding. So, in this paper, they propose a model which can also solve two problems at the same time.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33</a:t>
            </a:fld>
            <a:endParaRPr lang="en-US"/>
          </a:p>
        </p:txBody>
      </p:sp>
    </p:spTree>
    <p:extLst>
      <p:ext uri="{BB962C8B-B14F-4D97-AF65-F5344CB8AC3E}">
        <p14:creationId xmlns:p14="http://schemas.microsoft.com/office/powerpoint/2010/main" val="1663629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In this paper, Roberta is chosen as the encoder. Given a triplet, each node has a text description. Roberta is used to learn entity embedding. And the learned embedding will be used to calculate the knowledge graph embedding loss. On the other hand, conventional masked language model is used. It requires the model to predict the masked token within the text. The final loss is the summation of these two losses.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34</a:t>
            </a:fld>
            <a:endParaRPr lang="en-US"/>
          </a:p>
        </p:txBody>
      </p:sp>
    </p:spTree>
    <p:extLst>
      <p:ext uri="{BB962C8B-B14F-4D97-AF65-F5344CB8AC3E}">
        <p14:creationId xmlns:p14="http://schemas.microsoft.com/office/powerpoint/2010/main" val="239947529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35</a:t>
            </a:fld>
            <a:endParaRPr lang="en-US"/>
          </a:p>
        </p:txBody>
      </p:sp>
    </p:spTree>
    <p:extLst>
      <p:ext uri="{BB962C8B-B14F-4D97-AF65-F5344CB8AC3E}">
        <p14:creationId xmlns:p14="http://schemas.microsoft.com/office/powerpoint/2010/main" val="61799183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36</a:t>
            </a:fld>
            <a:endParaRPr lang="en-US"/>
          </a:p>
        </p:txBody>
      </p:sp>
    </p:spTree>
    <p:extLst>
      <p:ext uri="{BB962C8B-B14F-4D97-AF65-F5344CB8AC3E}">
        <p14:creationId xmlns:p14="http://schemas.microsoft.com/office/powerpoint/2010/main" val="20748523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2</a:t>
            </a:fld>
            <a:endParaRPr lang="en-US"/>
          </a:p>
        </p:txBody>
      </p:sp>
    </p:spTree>
    <p:extLst>
      <p:ext uri="{BB962C8B-B14F-4D97-AF65-F5344CB8AC3E}">
        <p14:creationId xmlns:p14="http://schemas.microsoft.com/office/powerpoint/2010/main" val="405463705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To leverage the structure information during the reasoning process, this work proposes to use a graph attention network to provide structure-aware entity embeddings for language modeling. More specifically, the language module produces contextual representations as initial embeddings for KG entities and relations given their descriptive text. Then, graph neural network is used to update the node embedding and relation embedding.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37</a:t>
            </a:fld>
            <a:endParaRPr lang="en-US"/>
          </a:p>
        </p:txBody>
      </p:sp>
    </p:spTree>
    <p:extLst>
      <p:ext uri="{BB962C8B-B14F-4D97-AF65-F5344CB8AC3E}">
        <p14:creationId xmlns:p14="http://schemas.microsoft.com/office/powerpoint/2010/main" val="39634252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Aptos" panose="020B0004020202020204" pitchFamily="34" charset="0"/>
                <a:ea typeface="DengXian" panose="02010600030101010101" pitchFamily="2" charset="-122"/>
                <a:cs typeface="Times New Roman" panose="02020603050405020304" pitchFamily="18" charset="0"/>
              </a:rPr>
              <a:t>Next, the learned knowledge graph embedding will be used as the input of the language model. And the output of the language model will be used to solve different downstream tasks.  There are several advantages of this method. On one hand, the joint pre-training effectively projects entities/relations and text into a shared semantic latent space, which eases the semantic matching between them. On the other hand, as the knowledge module produces representations from descriptive text, it solves the over-parameterization issue since entity embeddings are no longer part of the model’s parameters.</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38</a:t>
            </a:fld>
            <a:endParaRPr lang="en-US"/>
          </a:p>
        </p:txBody>
      </p:sp>
    </p:spTree>
    <p:extLst>
      <p:ext uri="{BB962C8B-B14F-4D97-AF65-F5344CB8AC3E}">
        <p14:creationId xmlns:p14="http://schemas.microsoft.com/office/powerpoint/2010/main" val="27320947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39</a:t>
            </a:fld>
            <a:endParaRPr lang="en-US"/>
          </a:p>
        </p:txBody>
      </p:sp>
    </p:spTree>
    <p:extLst>
      <p:ext uri="{BB962C8B-B14F-4D97-AF65-F5344CB8AC3E}">
        <p14:creationId xmlns:p14="http://schemas.microsoft.com/office/powerpoint/2010/main" val="7992047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Today’s tutorial contains 4 parts. </a:t>
            </a:r>
          </a:p>
          <a:p>
            <a:r>
              <a:rPr lang="en-US" sz="1800" dirty="0">
                <a:effectLst/>
                <a:latin typeface="Calibri" panose="020F0502020204030204" pitchFamily="34" charset="0"/>
                <a:ea typeface="DengXian" panose="02010600030101010101" pitchFamily="2" charset="-122"/>
                <a:cs typeface="Times New Roman" panose="02020603050405020304" pitchFamily="18" charset="0"/>
              </a:rPr>
              <a:t>At the beginning, I would like to give some background regarding the knowledge graph reasoning as well as the unique challenges behind this problem setting.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part 1, we will introduce the details of general knowledge graph reasoning. and in part 2, we will introduce query specific knowledge graph reasoning. And finally, we will discuss the future trends for knowledge graph reasoning.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40</a:t>
            </a:fld>
            <a:endParaRPr lang="en-US"/>
          </a:p>
        </p:txBody>
      </p:sp>
    </p:spTree>
    <p:extLst>
      <p:ext uri="{BB962C8B-B14F-4D97-AF65-F5344CB8AC3E}">
        <p14:creationId xmlns:p14="http://schemas.microsoft.com/office/powerpoint/2010/main" val="374044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second future direction is reasoning on </a:t>
            </a:r>
            <a:r>
              <a:rPr lang="en-US" altLang="zh-CN" sz="1200" b="1" kern="0" dirty="0">
                <a:solidFill>
                  <a:srgbClr val="11284B"/>
                </a:solidFill>
                <a:latin typeface="Arial"/>
                <a:cs typeface="Arial"/>
              </a:rPr>
              <a:t>Multi-modal knowledge 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a:solidFill>
                  <a:srgbClr val="11284B"/>
                </a:solidFill>
                <a:latin typeface="Arial"/>
                <a:cs typeface="Arial"/>
              </a:rPr>
              <a:t>Multi-modal knowledge graph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combines structured knowledge graphs with unstructured data such as images, videos, audio and so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0" dirty="0">
                <a:solidFill>
                  <a:schemeClr val="tx1">
                    <a:lumMod val="95000"/>
                    <a:lumOff val="5000"/>
                  </a:schemeClr>
                </a:solidFill>
                <a:latin typeface="Arial" panose="020B0604020202020204" pitchFamily="34" charset="0"/>
                <a:cs typeface="Arial" panose="020B0604020202020204" pitchFamily="34" charset="0"/>
              </a:rPr>
              <a:t>Reasoning on </a:t>
            </a:r>
            <a:r>
              <a:rPr lang="en-US" altLang="zh-CN" sz="1200" b="1" kern="0" dirty="0">
                <a:solidFill>
                  <a:srgbClr val="11284B"/>
                </a:solidFill>
                <a:latin typeface="Arial"/>
                <a:cs typeface="Arial"/>
              </a:rPr>
              <a:t>Multi-modal knowledge graph  can help use discovery some useful information, for example, it can used to predict whether two images contain the same building. </a:t>
            </a:r>
            <a:endParaRPr kumimoji="1" lang="en-US" altLang="zh-CN" dirty="0"/>
          </a:p>
        </p:txBody>
      </p:sp>
      <p:sp>
        <p:nvSpPr>
          <p:cNvPr id="4" name="Slide Number Placeholder 3"/>
          <p:cNvSpPr>
            <a:spLocks noGrp="1"/>
          </p:cNvSpPr>
          <p:nvPr>
            <p:ph type="sldNum" sz="quarter" idx="5"/>
          </p:nvPr>
        </p:nvSpPr>
        <p:spPr/>
        <p:txBody>
          <a:bodyPr/>
          <a:lstStyle/>
          <a:p>
            <a:fld id="{62226179-13A6-6145-8724-7CC1C60BDAE1}" type="slidenum">
              <a:rPr lang="en-US" smtClean="0"/>
              <a:t>41</a:t>
            </a:fld>
            <a:endParaRPr lang="en-US"/>
          </a:p>
        </p:txBody>
      </p:sp>
    </p:spTree>
    <p:extLst>
      <p:ext uri="{BB962C8B-B14F-4D97-AF65-F5344CB8AC3E}">
        <p14:creationId xmlns:p14="http://schemas.microsoft.com/office/powerpoint/2010/main" val="16308952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second future direction is reasoning on </a:t>
            </a:r>
            <a:r>
              <a:rPr lang="en-US" altLang="zh-CN" sz="1200" b="1" kern="0" dirty="0">
                <a:solidFill>
                  <a:srgbClr val="11284B"/>
                </a:solidFill>
                <a:latin typeface="Arial"/>
                <a:cs typeface="Arial"/>
              </a:rPr>
              <a:t>Multi-modal knowledge graph.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a:solidFill>
                  <a:srgbClr val="11284B"/>
                </a:solidFill>
                <a:latin typeface="Arial"/>
                <a:cs typeface="Arial"/>
              </a:rPr>
              <a:t>Multi-modal knowledge graph </a:t>
            </a:r>
            <a:r>
              <a:rPr lang="en-US" altLang="zh-CN" sz="1200" kern="0" dirty="0">
                <a:solidFill>
                  <a:schemeClr val="tx1">
                    <a:lumMod val="95000"/>
                    <a:lumOff val="5000"/>
                  </a:schemeClr>
                </a:solidFill>
                <a:latin typeface="Arial" panose="020B0604020202020204" pitchFamily="34" charset="0"/>
                <a:cs typeface="Arial" panose="020B0604020202020204" pitchFamily="34" charset="0"/>
              </a:rPr>
              <a:t>combines structured knowledge graphs with unstructured data such as images, videos, audio and so on.</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sz="1200" kern="0" dirty="0">
                <a:solidFill>
                  <a:schemeClr val="tx1">
                    <a:lumMod val="95000"/>
                    <a:lumOff val="5000"/>
                  </a:schemeClr>
                </a:solidFill>
                <a:latin typeface="Arial" panose="020B0604020202020204" pitchFamily="34" charset="0"/>
                <a:cs typeface="Arial" panose="020B0604020202020204" pitchFamily="34" charset="0"/>
              </a:rPr>
              <a:t>Reasoning on </a:t>
            </a:r>
            <a:r>
              <a:rPr lang="en-US" altLang="zh-CN" sz="1200" b="1" kern="0" dirty="0">
                <a:solidFill>
                  <a:srgbClr val="11284B"/>
                </a:solidFill>
                <a:latin typeface="Arial"/>
                <a:cs typeface="Arial"/>
              </a:rPr>
              <a:t>Multi-modal knowledge graph  can help use discovery some useful information, for example, it can used to predict whether two images contain the same building. </a:t>
            </a:r>
            <a:endParaRPr kumimoji="1" lang="en-US" altLang="zh-CN" dirty="0"/>
          </a:p>
        </p:txBody>
      </p:sp>
      <p:sp>
        <p:nvSpPr>
          <p:cNvPr id="4" name="Slide Number Placeholder 3"/>
          <p:cNvSpPr>
            <a:spLocks noGrp="1"/>
          </p:cNvSpPr>
          <p:nvPr>
            <p:ph type="sldNum" sz="quarter" idx="5"/>
          </p:nvPr>
        </p:nvSpPr>
        <p:spPr/>
        <p:txBody>
          <a:bodyPr/>
          <a:lstStyle/>
          <a:p>
            <a:fld id="{62226179-13A6-6145-8724-7CC1C60BDAE1}" type="slidenum">
              <a:rPr lang="en-US" smtClean="0"/>
              <a:t>42</a:t>
            </a:fld>
            <a:endParaRPr lang="en-US"/>
          </a:p>
        </p:txBody>
      </p:sp>
    </p:spTree>
    <p:extLst>
      <p:ext uri="{BB962C8B-B14F-4D97-AF65-F5344CB8AC3E}">
        <p14:creationId xmlns:p14="http://schemas.microsoft.com/office/powerpoint/2010/main" val="320082797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dirty="0">
                <a:effectLst/>
                <a:latin typeface="Calibri" panose="020F0502020204030204" pitchFamily="34" charset="0"/>
                <a:ea typeface="DengXian" panose="02010600030101010101" pitchFamily="2" charset="-122"/>
                <a:cs typeface="Times New Roman" panose="02020603050405020304" pitchFamily="18" charset="0"/>
              </a:rPr>
              <a:t>I further </a:t>
            </a:r>
            <a:r>
              <a:rPr lang="en-US" sz="1800" b="1" dirty="0">
                <a:effectLst/>
                <a:highlight>
                  <a:srgbClr val="FF0000"/>
                </a:highlight>
                <a:latin typeface="Calibri" panose="020F0502020204030204" pitchFamily="34" charset="0"/>
                <a:ea typeface="DengXian" panose="02010600030101010101" pitchFamily="2" charset="-122"/>
                <a:cs typeface="Times New Roman" panose="02020603050405020304" pitchFamily="18" charset="0"/>
              </a:rPr>
              <a:t>look forward to studying</a:t>
            </a:r>
            <a:r>
              <a:rPr lang="en-US" sz="1800" b="1" dirty="0">
                <a:effectLst/>
                <a:latin typeface="Calibri" panose="020F0502020204030204" pitchFamily="34" charset="0"/>
                <a:ea typeface="DengXian" panose="02010600030101010101" pitchFamily="2" charset="-122"/>
                <a:cs typeface="Times New Roman" panose="02020603050405020304" pitchFamily="18" charset="0"/>
              </a:rPr>
              <a:t> the application </a:t>
            </a:r>
            <a:endParaRPr lang="en-US" sz="1800" b="1"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However, current methods often focus on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addressing a specific task within a single knowledge graph</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In our upcoming research, we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aspire to explore the sharing of information among diverse tasks and the transfer of knowledge between different graphs</a:t>
            </a: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00" dirty="0">
                <a:effectLst/>
                <a:latin typeface="Calibri" panose="020F0502020204030204" pitchFamily="34" charset="0"/>
                <a:ea typeface="DengXian" panose="02010600030101010101" pitchFamily="2" charset="-122"/>
                <a:cs typeface="Times New Roman" panose="02020603050405020304" pitchFamily="18" charset="0"/>
              </a:rPr>
              <a:t>Additionally, we aim to build foundation models or those large pretrained models for knowledge graphs, </a:t>
            </a:r>
            <a:r>
              <a:rPr lang="en-US" sz="1800" b="1" kern="100" dirty="0">
                <a:effectLst/>
                <a:latin typeface="Calibri" panose="020F0502020204030204" pitchFamily="34" charset="0"/>
                <a:ea typeface="DengXian" panose="02010600030101010101" pitchFamily="2" charset="-122"/>
                <a:cs typeface="Times New Roman" panose="02020603050405020304" pitchFamily="18" charset="0"/>
              </a:rPr>
              <a:t>which can quickly adapt to different downstream tasks. </a:t>
            </a: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43</a:t>
            </a:fld>
            <a:endParaRPr lang="en-US"/>
          </a:p>
        </p:txBody>
      </p:sp>
    </p:spTree>
    <p:extLst>
      <p:ext uri="{BB962C8B-B14F-4D97-AF65-F5344CB8AC3E}">
        <p14:creationId xmlns:p14="http://schemas.microsoft.com/office/powerpoint/2010/main" val="251964173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part, I will </a:t>
            </a:r>
            <a:r>
              <a:rPr lang="en-US" b="1" dirty="0"/>
              <a:t>introduce</a:t>
            </a:r>
            <a:r>
              <a:rPr lang="en-US" dirty="0"/>
              <a:t> the </a:t>
            </a:r>
            <a:r>
              <a:rPr lang="en-US" sz="1200" b="0" dirty="0">
                <a:solidFill>
                  <a:schemeClr val="bg1"/>
                </a:solidFill>
              </a:rPr>
              <a:t>General Knowledge Graph Reasoning </a:t>
            </a:r>
            <a:r>
              <a:rPr lang="en-US" sz="1200" b="1" dirty="0">
                <a:solidFill>
                  <a:schemeClr val="bg1"/>
                </a:solidFill>
              </a:rPr>
              <a:t>from 4 categories,</a:t>
            </a:r>
            <a:r>
              <a:rPr lang="en-US" sz="1200" b="0" dirty="0">
                <a:solidFill>
                  <a:schemeClr val="bg1"/>
                </a:solidFill>
              </a:rPr>
              <a:t> </a:t>
            </a:r>
            <a:r>
              <a:rPr lang="en-US" sz="1200" b="0" dirty="0"/>
              <a:t>Knowledge Graph Embedding</a:t>
            </a:r>
            <a:r>
              <a:rPr lang="en-US" sz="1200" b="0" dirty="0">
                <a:solidFill>
                  <a:schemeClr val="bg1"/>
                </a:solidFill>
              </a:rPr>
              <a:t>, </a:t>
            </a:r>
            <a:r>
              <a:rPr lang="en-US" sz="1200" b="0" dirty="0" err="1">
                <a:solidFill>
                  <a:schemeClr val="bg1"/>
                </a:solidFill>
              </a:rPr>
              <a:t>xxxxx</a:t>
            </a:r>
            <a:r>
              <a:rPr lang="en-US" sz="1200" b="0" dirty="0">
                <a:solidFill>
                  <a:schemeClr val="bg1"/>
                </a:solidFill>
              </a:rPr>
              <a:t>, path xxx, and xxx.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solidFill>
                  <a:schemeClr val="bg1"/>
                </a:solidFill>
              </a:rPr>
              <a:t>Now, let’s see the first category knowledge graph embedding. </a:t>
            </a:r>
          </a:p>
        </p:txBody>
      </p:sp>
      <p:sp>
        <p:nvSpPr>
          <p:cNvPr id="4" name="Slide Number Placeholder 3"/>
          <p:cNvSpPr>
            <a:spLocks noGrp="1"/>
          </p:cNvSpPr>
          <p:nvPr>
            <p:ph type="sldNum" sz="quarter" idx="5"/>
          </p:nvPr>
        </p:nvSpPr>
        <p:spPr/>
        <p:txBody>
          <a:bodyPr/>
          <a:lstStyle/>
          <a:p>
            <a:fld id="{62226179-13A6-6145-8724-7CC1C60BDAE1}" type="slidenum">
              <a:rPr lang="en-US" smtClean="0"/>
              <a:t>44</a:t>
            </a:fld>
            <a:endParaRPr lang="en-US"/>
          </a:p>
        </p:txBody>
      </p:sp>
    </p:spTree>
    <p:extLst>
      <p:ext uri="{BB962C8B-B14F-4D97-AF65-F5344CB8AC3E}">
        <p14:creationId xmlns:p14="http://schemas.microsoft.com/office/powerpoint/2010/main" val="18328044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third future direction is reasoning on </a:t>
            </a:r>
            <a:r>
              <a:rPr lang="en-US" altLang="zh-CN" sz="1200" b="1" kern="0" dirty="0">
                <a:solidFill>
                  <a:srgbClr val="11284B"/>
                </a:solidFill>
                <a:latin typeface="Arial"/>
                <a:cs typeface="Arial"/>
              </a:rPr>
              <a:t>Cross-lingual knowledge graph reasoning.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a:solidFill>
                  <a:srgbClr val="11284B"/>
                </a:solidFill>
                <a:latin typeface="Arial"/>
                <a:cs typeface="Arial"/>
              </a:rPr>
              <a:t>Many knowledge graphs contain some similar pattern, despite they are described by different language.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a:solidFill>
                  <a:srgbClr val="11284B"/>
                </a:solidFill>
                <a:latin typeface="Arial"/>
                <a:cs typeface="Arial"/>
              </a:rPr>
              <a:t>Mining these patterns can help us find some useful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0" dirty="0">
              <a:solidFill>
                <a:srgbClr val="11284B"/>
              </a:solidFill>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a:solidFill>
                  <a:srgbClr val="11284B"/>
                </a:solidFill>
                <a:latin typeface="Arial"/>
                <a:cs typeface="Arial"/>
              </a:rPr>
              <a:t>The possible direction includes </a:t>
            </a:r>
            <a:r>
              <a:rPr lang="en-US" sz="1200" kern="0" dirty="0">
                <a:solidFill>
                  <a:schemeClr val="tx1">
                    <a:lumMod val="95000"/>
                    <a:lumOff val="5000"/>
                  </a:schemeClr>
                </a:solidFill>
                <a:latin typeface="Arial" panose="020B0604020202020204" pitchFamily="34" charset="0"/>
                <a:cs typeface="Arial" panose="020B0604020202020204" pitchFamily="34" charset="0"/>
              </a:rPr>
              <a:t>Language-Agnostic Representation learning, Multilingual logical rule extraction, and Cross-Lingual Link Prediction</a:t>
            </a:r>
          </a:p>
        </p:txBody>
      </p:sp>
      <p:sp>
        <p:nvSpPr>
          <p:cNvPr id="4" name="Slide Number Placeholder 3"/>
          <p:cNvSpPr>
            <a:spLocks noGrp="1"/>
          </p:cNvSpPr>
          <p:nvPr>
            <p:ph type="sldNum" sz="quarter" idx="5"/>
          </p:nvPr>
        </p:nvSpPr>
        <p:spPr/>
        <p:txBody>
          <a:bodyPr/>
          <a:lstStyle/>
          <a:p>
            <a:fld id="{62226179-13A6-6145-8724-7CC1C60BDAE1}" type="slidenum">
              <a:rPr lang="en-US" smtClean="0"/>
              <a:t>45</a:t>
            </a:fld>
            <a:endParaRPr lang="en-US"/>
          </a:p>
        </p:txBody>
      </p:sp>
    </p:spTree>
    <p:extLst>
      <p:ext uri="{BB962C8B-B14F-4D97-AF65-F5344CB8AC3E}">
        <p14:creationId xmlns:p14="http://schemas.microsoft.com/office/powerpoint/2010/main" val="15503612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zh-CN" dirty="0"/>
              <a:t>The third future direction is reasoning on </a:t>
            </a:r>
            <a:r>
              <a:rPr lang="en-US" altLang="zh-CN" sz="1200" b="1" kern="0" dirty="0">
                <a:solidFill>
                  <a:srgbClr val="11284B"/>
                </a:solidFill>
                <a:latin typeface="Arial"/>
                <a:cs typeface="Arial"/>
              </a:rPr>
              <a:t>Cross-lingual knowledge graph reasoning.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a:solidFill>
                  <a:srgbClr val="11284B"/>
                </a:solidFill>
                <a:latin typeface="Arial"/>
                <a:cs typeface="Arial"/>
              </a:rPr>
              <a:t>Many knowledge graphs contain some similar pattern, despite they are described by different language.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a:solidFill>
                  <a:srgbClr val="11284B"/>
                </a:solidFill>
                <a:latin typeface="Arial"/>
                <a:cs typeface="Arial"/>
              </a:rPr>
              <a:t>Mining these patterns can help us find some useful information.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kern="0" dirty="0">
              <a:solidFill>
                <a:srgbClr val="11284B"/>
              </a:solidFill>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0" dirty="0">
                <a:solidFill>
                  <a:srgbClr val="11284B"/>
                </a:solidFill>
                <a:latin typeface="Arial"/>
                <a:cs typeface="Arial"/>
              </a:rPr>
              <a:t>The possible direction includes </a:t>
            </a:r>
            <a:r>
              <a:rPr lang="en-US" sz="1200" kern="0" dirty="0">
                <a:solidFill>
                  <a:schemeClr val="tx1">
                    <a:lumMod val="95000"/>
                    <a:lumOff val="5000"/>
                  </a:schemeClr>
                </a:solidFill>
                <a:latin typeface="Arial" panose="020B0604020202020204" pitchFamily="34" charset="0"/>
                <a:cs typeface="Arial" panose="020B0604020202020204" pitchFamily="34" charset="0"/>
              </a:rPr>
              <a:t>Language-Agnostic Representation learning, Multilingual logical rule extraction, and Cross-Lingual Link Prediction</a:t>
            </a:r>
          </a:p>
        </p:txBody>
      </p:sp>
      <p:sp>
        <p:nvSpPr>
          <p:cNvPr id="4" name="Slide Number Placeholder 3"/>
          <p:cNvSpPr>
            <a:spLocks noGrp="1"/>
          </p:cNvSpPr>
          <p:nvPr>
            <p:ph type="sldNum" sz="quarter" idx="5"/>
          </p:nvPr>
        </p:nvSpPr>
        <p:spPr/>
        <p:txBody>
          <a:bodyPr/>
          <a:lstStyle/>
          <a:p>
            <a:fld id="{62226179-13A6-6145-8724-7CC1C60BDAE1}" type="slidenum">
              <a:rPr lang="en-US" smtClean="0"/>
              <a:t>46</a:t>
            </a:fld>
            <a:endParaRPr lang="en-US"/>
          </a:p>
        </p:txBody>
      </p:sp>
    </p:spTree>
    <p:extLst>
      <p:ext uri="{BB962C8B-B14F-4D97-AF65-F5344CB8AC3E}">
        <p14:creationId xmlns:p14="http://schemas.microsoft.com/office/powerpoint/2010/main" val="23835954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kern="0" dirty="0">
              <a:solidFill>
                <a:schemeClr val="tx1">
                  <a:lumMod val="95000"/>
                  <a:lumOff val="5000"/>
                </a:schemeClr>
              </a:solidFill>
              <a:latin typeface="Arial" panose="020B0604020202020204" pitchFamily="34" charset="0"/>
              <a:ea typeface="+mn-ea"/>
              <a:cs typeface="Arial" panose="020B0604020202020204" pitchFamily="34" charset="0"/>
            </a:endParaRPr>
          </a:p>
        </p:txBody>
      </p:sp>
      <p:sp>
        <p:nvSpPr>
          <p:cNvPr id="4" name="Slide Number Placeholder 3"/>
          <p:cNvSpPr>
            <a:spLocks noGrp="1"/>
          </p:cNvSpPr>
          <p:nvPr>
            <p:ph type="sldNum" sz="quarter" idx="5"/>
          </p:nvPr>
        </p:nvSpPr>
        <p:spPr/>
        <p:txBody>
          <a:bodyPr/>
          <a:lstStyle/>
          <a:p>
            <a:fld id="{62226179-13A6-6145-8724-7CC1C60BDAE1}" type="slidenum">
              <a:rPr lang="en-US" smtClean="0"/>
              <a:t>4</a:t>
            </a:fld>
            <a:endParaRPr lang="en-US"/>
          </a:p>
        </p:txBody>
      </p:sp>
    </p:spTree>
    <p:extLst>
      <p:ext uri="{BB962C8B-B14F-4D97-AF65-F5344CB8AC3E}">
        <p14:creationId xmlns:p14="http://schemas.microsoft.com/office/powerpoint/2010/main" val="30198735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the paper list of my </a:t>
            </a:r>
            <a:r>
              <a:rPr lang="en-US" dirty="0" err="1"/>
              <a:t>phd</a:t>
            </a:r>
            <a:r>
              <a:rPr lang="en-US" dirty="0"/>
              <a:t> program. </a:t>
            </a:r>
          </a:p>
        </p:txBody>
      </p:sp>
      <p:sp>
        <p:nvSpPr>
          <p:cNvPr id="4" name="Slide Number Placeholder 3"/>
          <p:cNvSpPr>
            <a:spLocks noGrp="1"/>
          </p:cNvSpPr>
          <p:nvPr>
            <p:ph type="sldNum" sz="quarter" idx="5"/>
          </p:nvPr>
        </p:nvSpPr>
        <p:spPr/>
        <p:txBody>
          <a:bodyPr/>
          <a:lstStyle/>
          <a:p>
            <a:fld id="{62226179-13A6-6145-8724-7CC1C60BDAE1}" type="slidenum">
              <a:rPr lang="en-US" smtClean="0"/>
              <a:t>47</a:t>
            </a:fld>
            <a:endParaRPr lang="en-US"/>
          </a:p>
        </p:txBody>
      </p:sp>
    </p:spTree>
    <p:extLst>
      <p:ext uri="{BB962C8B-B14F-4D97-AF65-F5344CB8AC3E}">
        <p14:creationId xmlns:p14="http://schemas.microsoft.com/office/powerpoint/2010/main" val="42303504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48</a:t>
            </a:fld>
            <a:endParaRPr lang="en-US"/>
          </a:p>
        </p:txBody>
      </p:sp>
    </p:spTree>
    <p:extLst>
      <p:ext uri="{BB962C8B-B14F-4D97-AF65-F5344CB8AC3E}">
        <p14:creationId xmlns:p14="http://schemas.microsoft.com/office/powerpoint/2010/main" val="8877398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49</a:t>
            </a:fld>
            <a:endParaRPr lang="en-US"/>
          </a:p>
        </p:txBody>
      </p:sp>
    </p:spTree>
    <p:extLst>
      <p:ext uri="{BB962C8B-B14F-4D97-AF65-F5344CB8AC3E}">
        <p14:creationId xmlns:p14="http://schemas.microsoft.com/office/powerpoint/2010/main" val="4904490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5</a:t>
            </a:fld>
            <a:endParaRPr lang="en-US"/>
          </a:p>
        </p:txBody>
      </p:sp>
    </p:spTree>
    <p:extLst>
      <p:ext uri="{BB962C8B-B14F-4D97-AF65-F5344CB8AC3E}">
        <p14:creationId xmlns:p14="http://schemas.microsoft.com/office/powerpoint/2010/main" val="161004773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8</a:t>
            </a:fld>
            <a:endParaRPr lang="en-US"/>
          </a:p>
        </p:txBody>
      </p:sp>
    </p:spTree>
    <p:extLst>
      <p:ext uri="{BB962C8B-B14F-4D97-AF65-F5344CB8AC3E}">
        <p14:creationId xmlns:p14="http://schemas.microsoft.com/office/powerpoint/2010/main" val="302263918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Pretrained language models have shown great performance in many QA tasks. But at the same time, they may not work well for interpretable or logical reasoning.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On the other hand, KGs are more explicitly represented, and contain structure reasoning. But the knowledge graph is incomplete and noisy.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Thus, in order to leverage both sources of knowledge to enhance question answering performance,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there are two challenges</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how to identify the relevant information in the knowledge graph, and how to jointly reason over the text and the knowledge graph.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9</a:t>
            </a:fld>
            <a:endParaRPr lang="en-US"/>
          </a:p>
        </p:txBody>
      </p:sp>
    </p:spTree>
    <p:extLst>
      <p:ext uri="{BB962C8B-B14F-4D97-AF65-F5344CB8AC3E}">
        <p14:creationId xmlns:p14="http://schemas.microsoft.com/office/powerpoint/2010/main" val="10059385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In this work, </a:t>
            </a:r>
            <a:r>
              <a:rPr lang="en-US" sz="1800" b="1"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the authors present QA-GNN, a hybrid model, which combines LLM and knowledge graph to solve this problem.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Here is the overview of QA-GNN.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First of all, </a:t>
            </a:r>
            <a:r>
              <a:rPr lang="en-US" sz="1800"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given a QA context, it will use the language model to encode question to a vector presentation, </a:t>
            </a:r>
            <a:r>
              <a:rPr lang="en-US" sz="1800" b="1"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then use stand method to retrieve a knowledge graph subset</a:t>
            </a:r>
            <a:r>
              <a:rPr lang="en-US" sz="1800"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 </a:t>
            </a:r>
            <a:r>
              <a:rPr lang="en-US" sz="1800" b="1"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like linking entities and get their neighbors</a:t>
            </a:r>
            <a:r>
              <a:rPr lang="en-US" sz="1800"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 and reasoning according to the subgraph.</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10</a:t>
            </a:fld>
            <a:endParaRPr lang="en-US"/>
          </a:p>
        </p:txBody>
      </p:sp>
    </p:spTree>
    <p:extLst>
      <p:ext uri="{BB962C8B-B14F-4D97-AF65-F5344CB8AC3E}">
        <p14:creationId xmlns:p14="http://schemas.microsoft.com/office/powerpoint/2010/main" val="801507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Then QA-GNN is based on two core ideas. </a:t>
            </a:r>
            <a:r>
              <a:rPr lang="en-US" sz="1800" b="1" kern="0" dirty="0">
                <a:effectLst/>
                <a:latin typeface="Roboto" panose="02000000000000000000" pitchFamily="2" charset="0"/>
                <a:ea typeface="DengXian" panose="02010600030101010101" pitchFamily="2" charset="-122"/>
                <a:cs typeface="Times New Roman" panose="02020603050405020304" pitchFamily="18" charset="0"/>
              </a:rPr>
              <a:t>First, in order to better identify which knowledge graph nodes relevant to current question</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they propose language condition KG nodes scoring </a:t>
            </a:r>
            <a:r>
              <a:rPr lang="en-US" sz="1800" b="1" kern="0" dirty="0">
                <a:effectLst/>
                <a:latin typeface="Roboto" panose="02000000000000000000" pitchFamily="2" charset="0"/>
                <a:ea typeface="DengXian" panose="02010600030101010101" pitchFamily="2" charset="-122"/>
                <a:cs typeface="Times New Roman" panose="02020603050405020304" pitchFamily="18" charset="0"/>
              </a:rPr>
              <a:t>where they use a pretrained language model to compute the probability of each kg entity condition on the current question</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a:t>
            </a:r>
            <a:endParaRPr lang="en-US" sz="1800" kern="100" dirty="0">
              <a:effectLst/>
              <a:latin typeface="Aptos" panose="020B0004020202020204" pitchFamily="34" charset="0"/>
              <a:ea typeface="DengXian" panose="02010600030101010101" pitchFamily="2" charset="-122"/>
              <a:cs typeface="Times New Roman" panose="02020603050405020304" pitchFamily="18" charset="0"/>
            </a:endParaRPr>
          </a:p>
          <a:p>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11</a:t>
            </a:fld>
            <a:endParaRPr lang="en-US"/>
          </a:p>
        </p:txBody>
      </p:sp>
    </p:spTree>
    <p:extLst>
      <p:ext uri="{BB962C8B-B14F-4D97-AF65-F5344CB8AC3E}">
        <p14:creationId xmlns:p14="http://schemas.microsoft.com/office/powerpoint/2010/main" val="27468807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0" dirty="0">
                <a:effectLst/>
                <a:latin typeface="Roboto" panose="02000000000000000000" pitchFamily="2" charset="0"/>
                <a:ea typeface="DengXian" panose="02010600030101010101" pitchFamily="2" charset="-122"/>
                <a:cs typeface="Times New Roman" panose="02020603050405020304" pitchFamily="18" charset="0"/>
              </a:rPr>
              <a:t>to jointly reason with language models, </a:t>
            </a:r>
            <a:r>
              <a:rPr lang="en-US" sz="1800" kern="0" dirty="0">
                <a:effectLst/>
                <a:highlight>
                  <a:srgbClr val="FF0000"/>
                </a:highlight>
                <a:latin typeface="Roboto" panose="02000000000000000000" pitchFamily="2" charset="0"/>
                <a:ea typeface="DengXian" panose="02010600030101010101" pitchFamily="2" charset="-122"/>
                <a:cs typeface="Times New Roman" panose="02020603050405020304" pitchFamily="18" charset="0"/>
              </a:rPr>
              <a:t>they connect the question text and kg to form a joint graph, which we call working graph</a:t>
            </a:r>
            <a:r>
              <a:rPr lang="en-US" sz="1800" kern="0" dirty="0">
                <a:effectLst/>
                <a:latin typeface="Roboto" panose="02000000000000000000" pitchFamily="2" charset="0"/>
                <a:ea typeface="DengXian" panose="02010600030101010101" pitchFamily="2" charset="-122"/>
                <a:cs typeface="Times New Roman" panose="02020603050405020304" pitchFamily="18" charset="0"/>
              </a:rPr>
              <a:t>, they mutually update their representations, through graph neural networks. </a:t>
            </a:r>
            <a:endParaRPr lang="en-US" dirty="0"/>
          </a:p>
        </p:txBody>
      </p:sp>
      <p:sp>
        <p:nvSpPr>
          <p:cNvPr id="4" name="Slide Number Placeholder 3"/>
          <p:cNvSpPr>
            <a:spLocks noGrp="1"/>
          </p:cNvSpPr>
          <p:nvPr>
            <p:ph type="sldNum" sz="quarter" idx="5"/>
          </p:nvPr>
        </p:nvSpPr>
        <p:spPr/>
        <p:txBody>
          <a:bodyPr/>
          <a:lstStyle/>
          <a:p>
            <a:fld id="{62226179-13A6-6145-8724-7CC1C60BDAE1}" type="slidenum">
              <a:rPr lang="en-US" smtClean="0"/>
              <a:t>12</a:t>
            </a:fld>
            <a:endParaRPr lang="en-US"/>
          </a:p>
        </p:txBody>
      </p:sp>
    </p:spTree>
    <p:extLst>
      <p:ext uri="{BB962C8B-B14F-4D97-AF65-F5344CB8AC3E}">
        <p14:creationId xmlns:p14="http://schemas.microsoft.com/office/powerpoint/2010/main" val="17472115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8D752B-8A85-5839-CC44-9305F04BB77E}"/>
              </a:ext>
            </a:extLst>
          </p:cNvPr>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614A7587-A692-EDF1-6DE0-519C72401DF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87CBB67-37E4-39B1-B6C7-06FD5A199836}"/>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37A00AB6-03BA-5125-7592-ED4CCB73DAC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A01C7CA-3A57-C208-86B5-57E930E90375}"/>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35909051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2CEE68-67F4-E0B0-89EA-43145BF8EA2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BCD540-1EB3-CD60-B8B5-9D62564959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3E26A90-AD35-33F5-C29A-BC8E31BDD4EE}"/>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8E42EE67-6F9E-53A6-B942-884BCA8F11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BEC124-F876-8618-26F4-C1A945392E02}"/>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268229835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3CA9DC-69A8-445C-D865-E970887983B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E84785F-A431-0CFC-05AD-AF46A73A22B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C87727E-EB30-5846-A635-F573D7BCF2BA}"/>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DCA740A8-6CD5-9D15-E68A-563AAC0DB5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680B999-2C06-924D-DB23-CA8635AED016}"/>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318984899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2_Content Slid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Title 1"/>
          <p:cNvSpPr>
            <a:spLocks noGrp="1"/>
          </p:cNvSpPr>
          <p:nvPr>
            <p:ph type="title"/>
          </p:nvPr>
        </p:nvSpPr>
        <p:spPr>
          <a:xfrm>
            <a:off x="508000" y="274638"/>
            <a:ext cx="11074400" cy="1143000"/>
          </a:xfrm>
          <a:prstGeom prst="rect">
            <a:avLst/>
          </a:prstGeom>
        </p:spPr>
        <p:txBody>
          <a:bodyPr/>
          <a:lstStyle/>
          <a:p>
            <a:pPr algn="l"/>
            <a:r>
              <a:rPr lang="en-US">
                <a:solidFill>
                  <a:srgbClr val="131F33"/>
                </a:solidFill>
              </a:rPr>
              <a:t>Click to edit Master title style</a:t>
            </a:r>
            <a:endParaRPr lang="en-US" dirty="0">
              <a:solidFill>
                <a:srgbClr val="131F33"/>
              </a:solidFill>
            </a:endParaRPr>
          </a:p>
        </p:txBody>
      </p:sp>
      <p:sp>
        <p:nvSpPr>
          <p:cNvPr id="5" name="Content Placeholder 2"/>
          <p:cNvSpPr>
            <a:spLocks noGrp="1"/>
          </p:cNvSpPr>
          <p:nvPr>
            <p:ph idx="1"/>
          </p:nvPr>
        </p:nvSpPr>
        <p:spPr>
          <a:xfrm>
            <a:off x="508000" y="1600203"/>
            <a:ext cx="11074400" cy="4525963"/>
          </a:xfrm>
          <a:prstGeom prst="rect">
            <a:avLst/>
          </a:prstGeom>
        </p:spPr>
        <p:txBody>
          <a:bodyPr/>
          <a:lstStyle/>
          <a:p>
            <a:pPr lvl="0" defTabSz="914400">
              <a:buFont typeface="Wingdings" charset="0"/>
              <a:buChar char=""/>
            </a:pPr>
            <a:r>
              <a:rPr lang="en-US" sz="2000">
                <a:solidFill>
                  <a:schemeClr val="bg1">
                    <a:lumMod val="50000"/>
                  </a:schemeClr>
                </a:solidFill>
                <a:latin typeface="Georgia"/>
                <a:cs typeface="Georgia"/>
              </a:rPr>
              <a:t>Click to edit Master text styles</a:t>
            </a:r>
          </a:p>
          <a:p>
            <a:pPr lvl="1" defTabSz="914400">
              <a:buFont typeface="Wingdings" charset="0"/>
              <a:buChar char=""/>
            </a:pPr>
            <a:r>
              <a:rPr lang="en-US" sz="2000">
                <a:solidFill>
                  <a:schemeClr val="bg1">
                    <a:lumMod val="50000"/>
                  </a:schemeClr>
                </a:solidFill>
                <a:latin typeface="Georgia"/>
                <a:cs typeface="Georgia"/>
              </a:rPr>
              <a:t>Second level</a:t>
            </a:r>
          </a:p>
          <a:p>
            <a:pPr lvl="2" defTabSz="914400">
              <a:buFont typeface="Wingdings" charset="0"/>
              <a:buChar char=""/>
            </a:pPr>
            <a:r>
              <a:rPr lang="en-US" sz="2000">
                <a:solidFill>
                  <a:schemeClr val="bg1">
                    <a:lumMod val="50000"/>
                  </a:schemeClr>
                </a:solidFill>
                <a:latin typeface="Georgia"/>
                <a:cs typeface="Georgia"/>
              </a:rPr>
              <a:t>Third level</a:t>
            </a:r>
          </a:p>
          <a:p>
            <a:pPr lvl="3" defTabSz="914400">
              <a:buFont typeface="Wingdings" charset="0"/>
              <a:buChar char=""/>
            </a:pPr>
            <a:r>
              <a:rPr lang="en-US" sz="2000">
                <a:solidFill>
                  <a:schemeClr val="bg1">
                    <a:lumMod val="50000"/>
                  </a:schemeClr>
                </a:solidFill>
                <a:latin typeface="Georgia"/>
                <a:cs typeface="Georgia"/>
              </a:rPr>
              <a:t>Fourth level</a:t>
            </a:r>
          </a:p>
          <a:p>
            <a:pPr lvl="4" defTabSz="914400">
              <a:buFont typeface="Wingdings" charset="0"/>
              <a:buChar char=""/>
            </a:pPr>
            <a:r>
              <a:rPr lang="en-US" sz="2000">
                <a:solidFill>
                  <a:schemeClr val="bg1">
                    <a:lumMod val="50000"/>
                  </a:schemeClr>
                </a:solidFill>
                <a:latin typeface="Georgia"/>
                <a:cs typeface="Georgia"/>
              </a:rPr>
              <a:t>Fifth level</a:t>
            </a:r>
            <a:endParaRPr lang="en-US" sz="2000" dirty="0">
              <a:solidFill>
                <a:schemeClr val="bg1">
                  <a:lumMod val="50000"/>
                </a:schemeClr>
              </a:solidFill>
              <a:latin typeface="Georgia"/>
              <a:cs typeface="Georgia"/>
            </a:endParaRPr>
          </a:p>
        </p:txBody>
      </p:sp>
      <p:sp>
        <p:nvSpPr>
          <p:cNvPr id="6" name="Date Placeholder 3">
            <a:extLst>
              <a:ext uri="{FF2B5EF4-FFF2-40B4-BE49-F238E27FC236}">
                <a16:creationId xmlns:a16="http://schemas.microsoft.com/office/drawing/2014/main" id="{DC09BF1E-A7C5-4644-9DEF-65CEBF0074EF}"/>
              </a:ext>
            </a:extLst>
          </p:cNvPr>
          <p:cNvSpPr>
            <a:spLocks noGrp="1"/>
          </p:cNvSpPr>
          <p:nvPr>
            <p:ph type="dt" sz="half" idx="10"/>
          </p:nvPr>
        </p:nvSpPr>
        <p:spPr>
          <a:xfrm>
            <a:off x="838200" y="6356352"/>
            <a:ext cx="2743200" cy="365125"/>
          </a:xfrm>
        </p:spPr>
        <p:txBody>
          <a:bodyPr/>
          <a:lstStyle/>
          <a:p>
            <a:endParaRPr lang="en-US"/>
          </a:p>
        </p:txBody>
      </p:sp>
      <p:sp>
        <p:nvSpPr>
          <p:cNvPr id="7" name="Footer Placeholder 4">
            <a:extLst>
              <a:ext uri="{FF2B5EF4-FFF2-40B4-BE49-F238E27FC236}">
                <a16:creationId xmlns:a16="http://schemas.microsoft.com/office/drawing/2014/main" id="{50ECC946-8B58-4E4E-BE85-FD76DF8755A7}"/>
              </a:ext>
            </a:extLst>
          </p:cNvPr>
          <p:cNvSpPr>
            <a:spLocks noGrp="1"/>
          </p:cNvSpPr>
          <p:nvPr>
            <p:ph type="ftr" sz="quarter" idx="11"/>
          </p:nvPr>
        </p:nvSpPr>
        <p:spPr>
          <a:xfrm>
            <a:off x="4038600" y="6356352"/>
            <a:ext cx="4114800" cy="365125"/>
          </a:xfrm>
        </p:spPr>
        <p:txBody>
          <a:bodyPr/>
          <a:lstStyle/>
          <a:p>
            <a:endParaRPr lang="en-US"/>
          </a:p>
        </p:txBody>
      </p:sp>
      <p:sp>
        <p:nvSpPr>
          <p:cNvPr id="8" name="Slide Number Placeholder 5">
            <a:extLst>
              <a:ext uri="{FF2B5EF4-FFF2-40B4-BE49-F238E27FC236}">
                <a16:creationId xmlns:a16="http://schemas.microsoft.com/office/drawing/2014/main" id="{CC732A3B-D82F-4BA9-9FCA-022D88002593}"/>
              </a:ext>
            </a:extLst>
          </p:cNvPr>
          <p:cNvSpPr>
            <a:spLocks noGrp="1"/>
          </p:cNvSpPr>
          <p:nvPr>
            <p:ph type="sldNum" sz="quarter" idx="12"/>
          </p:nvPr>
        </p:nvSpPr>
        <p:spPr>
          <a:xfrm>
            <a:off x="8610600" y="6356352"/>
            <a:ext cx="2743200" cy="365125"/>
          </a:xfrm>
        </p:spPr>
        <p:txBody>
          <a:bodyPr/>
          <a:lstStyle>
            <a:lvl1pPr>
              <a:defRPr>
                <a:solidFill>
                  <a:schemeClr val="bg1"/>
                </a:solidFill>
              </a:defRPr>
            </a:lvl1pPr>
          </a:lstStyle>
          <a:p>
            <a:fld id="{2376B8A7-413E-D940-9482-08C1992F1508}" type="slidenum">
              <a:rPr lang="en-US" smtClean="0"/>
              <a:pPr/>
              <a:t>‹#›</a:t>
            </a:fld>
            <a:endParaRPr lang="en-US" dirty="0"/>
          </a:p>
        </p:txBody>
      </p:sp>
      <p:pic>
        <p:nvPicPr>
          <p:cNvPr id="2" name="Picture 6" descr="Logo of HKUST">
            <a:extLst>
              <a:ext uri="{FF2B5EF4-FFF2-40B4-BE49-F238E27FC236}">
                <a16:creationId xmlns:a16="http://schemas.microsoft.com/office/drawing/2014/main" id="{2D1B4068-5E82-CB19-62DD-F5987161917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1381832" y="6207701"/>
            <a:ext cx="260712" cy="40081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sp>
        <p:nvSpPr>
          <p:cNvPr id="9" name="Rectangle 8">
            <a:extLst>
              <a:ext uri="{FF2B5EF4-FFF2-40B4-BE49-F238E27FC236}">
                <a16:creationId xmlns:a16="http://schemas.microsoft.com/office/drawing/2014/main" id="{2C09E3F3-85A5-41AB-BE2F-23FBC59EFD64}"/>
              </a:ext>
            </a:extLst>
          </p:cNvPr>
          <p:cNvSpPr/>
          <p:nvPr userDrawn="1"/>
        </p:nvSpPr>
        <p:spPr>
          <a:xfrm>
            <a:off x="89065" y="77788"/>
            <a:ext cx="520535" cy="568187"/>
          </a:xfrm>
          <a:prstGeom prst="rect">
            <a:avLst/>
          </a:prstGeom>
          <a:blipFill>
            <a:blip r:embed="rId4"/>
            <a:stretch>
              <a:fillRect/>
            </a:stretch>
          </a:blip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426177"/>
      </p:ext>
    </p:extLst>
  </p:cSld>
  <p:clrMapOvr>
    <a:masterClrMapping/>
  </p:clrMapOvr>
  <p:extLst>
    <p:ext uri="{DCECCB84-F9BA-43D5-87BE-67443E8EF086}">
      <p15:sldGuideLst xmlns:p15="http://schemas.microsoft.com/office/powerpoint/2012/main">
        <p15:guide id="1" orient="horz" pos="4042" userDrawn="1">
          <p15:clr>
            <a:srgbClr val="FBAE40"/>
          </p15:clr>
        </p15:guide>
        <p15:guide id="2" pos="3840"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joint version HKUS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AB9F4D-D82C-7992-4376-FA504BA01298}"/>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37B22C8B-E110-B971-23B0-A5148CCC17B9}"/>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4" name="Footer Placeholder 3">
            <a:extLst>
              <a:ext uri="{FF2B5EF4-FFF2-40B4-BE49-F238E27FC236}">
                <a16:creationId xmlns:a16="http://schemas.microsoft.com/office/drawing/2014/main" id="{14EF9F93-1A02-A021-8256-3207AC5D6EF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1BC698-67D3-E28C-678C-DEB282B684DE}"/>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406348504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DC39E1-038C-935E-6102-5B41C6821E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LID4096"/>
          </a:p>
        </p:txBody>
      </p:sp>
      <p:sp>
        <p:nvSpPr>
          <p:cNvPr id="3" name="Subtitle 2">
            <a:extLst>
              <a:ext uri="{FF2B5EF4-FFF2-40B4-BE49-F238E27FC236}">
                <a16:creationId xmlns:a16="http://schemas.microsoft.com/office/drawing/2014/main" id="{BA8AE4ED-E234-BAB8-267D-DCE4C4DEF47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LID4096"/>
          </a:p>
        </p:txBody>
      </p:sp>
      <p:sp>
        <p:nvSpPr>
          <p:cNvPr id="4" name="Date Placeholder 3">
            <a:extLst>
              <a:ext uri="{FF2B5EF4-FFF2-40B4-BE49-F238E27FC236}">
                <a16:creationId xmlns:a16="http://schemas.microsoft.com/office/drawing/2014/main" id="{E915D5C4-D9B6-9B2C-58C7-D6C493674F70}"/>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6497E401-4D74-97B5-540F-7318ABDAF7D7}"/>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52D9AB69-2329-BED5-650C-107BE674DBBD}"/>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257235947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15EE3-ABE9-3519-EF0B-8713C87F81E3}"/>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E6EFC295-0529-3776-A5D1-6EE75F07DDF8}"/>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0AF3E389-F221-2BC9-F949-21C424253544}"/>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5A2D7ACE-FB71-B8AC-9D27-101AD5377EE9}"/>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2891F0C9-0C5B-8CD9-7574-C233961BEED0}"/>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8877319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FBF752-DCD1-6422-B764-F445F0DA5B2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LID4096"/>
          </a:p>
        </p:txBody>
      </p:sp>
      <p:sp>
        <p:nvSpPr>
          <p:cNvPr id="3" name="Text Placeholder 2">
            <a:extLst>
              <a:ext uri="{FF2B5EF4-FFF2-40B4-BE49-F238E27FC236}">
                <a16:creationId xmlns:a16="http://schemas.microsoft.com/office/drawing/2014/main" id="{B044035C-1592-387A-79DD-E584C1B85217}"/>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F573AE3-FB31-C306-E32C-FAF920A173A0}"/>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A6BB2E4B-1FCA-753C-2D0A-6F3792C4D83D}"/>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C47B5A0-F9D5-8D1D-F40D-1DAAF8856628}"/>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7022826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6498B6-50D7-9669-3D63-19E0287A965F}"/>
              </a:ext>
            </a:extLst>
          </p:cNvPr>
          <p:cNvSpPr>
            <a:spLocks noGrp="1"/>
          </p:cNvSpPr>
          <p:nvPr>
            <p:ph type="title"/>
          </p:nvPr>
        </p:nvSpPr>
        <p:spPr/>
        <p:txBody>
          <a:bodyPr/>
          <a:lstStyle/>
          <a:p>
            <a:r>
              <a:rPr lang="en-US"/>
              <a:t>Click to edit Master title style</a:t>
            </a:r>
            <a:endParaRPr lang="LID4096"/>
          </a:p>
        </p:txBody>
      </p:sp>
      <p:sp>
        <p:nvSpPr>
          <p:cNvPr id="3" name="Content Placeholder 2">
            <a:extLst>
              <a:ext uri="{FF2B5EF4-FFF2-40B4-BE49-F238E27FC236}">
                <a16:creationId xmlns:a16="http://schemas.microsoft.com/office/drawing/2014/main" id="{DC377382-E8FE-FEFB-7F23-EF1CDDE9BCC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Content Placeholder 3">
            <a:extLst>
              <a:ext uri="{FF2B5EF4-FFF2-40B4-BE49-F238E27FC236}">
                <a16:creationId xmlns:a16="http://schemas.microsoft.com/office/drawing/2014/main" id="{3D7664C7-DB93-BD5F-6B2F-F1CA755F0BB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Date Placeholder 4">
            <a:extLst>
              <a:ext uri="{FF2B5EF4-FFF2-40B4-BE49-F238E27FC236}">
                <a16:creationId xmlns:a16="http://schemas.microsoft.com/office/drawing/2014/main" id="{1B4C3CFA-2B9B-1BCA-26B3-F597F17FB004}"/>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6" name="Footer Placeholder 5">
            <a:extLst>
              <a:ext uri="{FF2B5EF4-FFF2-40B4-BE49-F238E27FC236}">
                <a16:creationId xmlns:a16="http://schemas.microsoft.com/office/drawing/2014/main" id="{83DA98BA-CE16-6D51-1B1D-ED13DF49F578}"/>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7B092C37-F7A3-FD21-4C34-3B7C3067A738}"/>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40359764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BF4BDE-A87E-E837-9B0C-C560B54DA5B0}"/>
              </a:ext>
            </a:extLst>
          </p:cNvPr>
          <p:cNvSpPr>
            <a:spLocks noGrp="1"/>
          </p:cNvSpPr>
          <p:nvPr>
            <p:ph type="title"/>
          </p:nvPr>
        </p:nvSpPr>
        <p:spPr>
          <a:xfrm>
            <a:off x="839788" y="365125"/>
            <a:ext cx="10515600" cy="1325563"/>
          </a:xfrm>
        </p:spPr>
        <p:txBody>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29DDEFC9-E2DE-06B9-85D3-E17C438B5B0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6491805-AE31-70A6-BF2B-5CC5D2F993D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5" name="Text Placeholder 4">
            <a:extLst>
              <a:ext uri="{FF2B5EF4-FFF2-40B4-BE49-F238E27FC236}">
                <a16:creationId xmlns:a16="http://schemas.microsoft.com/office/drawing/2014/main" id="{493E8B9A-289C-C747-22B6-57D8279B07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76F230C-717A-7825-4515-298C00AA05F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7" name="Date Placeholder 6">
            <a:extLst>
              <a:ext uri="{FF2B5EF4-FFF2-40B4-BE49-F238E27FC236}">
                <a16:creationId xmlns:a16="http://schemas.microsoft.com/office/drawing/2014/main" id="{C74D1A6D-76F9-49DF-8CA4-D7ED24A3295E}"/>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8" name="Footer Placeholder 7">
            <a:extLst>
              <a:ext uri="{FF2B5EF4-FFF2-40B4-BE49-F238E27FC236}">
                <a16:creationId xmlns:a16="http://schemas.microsoft.com/office/drawing/2014/main" id="{B4C90CC7-8451-0AF7-270B-B5F7F2A4AD65}"/>
              </a:ext>
            </a:extLst>
          </p:cNvPr>
          <p:cNvSpPr>
            <a:spLocks noGrp="1"/>
          </p:cNvSpPr>
          <p:nvPr>
            <p:ph type="ftr" sz="quarter" idx="11"/>
          </p:nvPr>
        </p:nvSpPr>
        <p:spPr/>
        <p:txBody>
          <a:bodyPr/>
          <a:lstStyle/>
          <a:p>
            <a:endParaRPr lang="LID4096"/>
          </a:p>
        </p:txBody>
      </p:sp>
      <p:sp>
        <p:nvSpPr>
          <p:cNvPr id="9" name="Slide Number Placeholder 8">
            <a:extLst>
              <a:ext uri="{FF2B5EF4-FFF2-40B4-BE49-F238E27FC236}">
                <a16:creationId xmlns:a16="http://schemas.microsoft.com/office/drawing/2014/main" id="{C8D59CDF-8BDC-9861-CBF0-2CF0B6D7267C}"/>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23586308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43CEB6-5BA7-B26E-9E40-8F5933AE29D9}"/>
              </a:ext>
            </a:extLst>
          </p:cNvPr>
          <p:cNvSpPr>
            <a:spLocks noGrp="1"/>
          </p:cNvSpPr>
          <p:nvPr>
            <p:ph type="title"/>
          </p:nvPr>
        </p:nvSpPr>
        <p:spPr/>
        <p:txBody>
          <a:bodyPr/>
          <a:lstStyle/>
          <a:p>
            <a:r>
              <a:rPr lang="en-US"/>
              <a:t>Click to edit Master title style</a:t>
            </a:r>
            <a:endParaRPr lang="LID4096"/>
          </a:p>
        </p:txBody>
      </p:sp>
      <p:sp>
        <p:nvSpPr>
          <p:cNvPr id="3" name="Date Placeholder 2">
            <a:extLst>
              <a:ext uri="{FF2B5EF4-FFF2-40B4-BE49-F238E27FC236}">
                <a16:creationId xmlns:a16="http://schemas.microsoft.com/office/drawing/2014/main" id="{338FC6A6-A0EC-2E8B-F2F0-B32C7359EBD8}"/>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4" name="Footer Placeholder 3">
            <a:extLst>
              <a:ext uri="{FF2B5EF4-FFF2-40B4-BE49-F238E27FC236}">
                <a16:creationId xmlns:a16="http://schemas.microsoft.com/office/drawing/2014/main" id="{1CFD85F9-5547-EC41-EEC8-AA7CDE1B5C07}"/>
              </a:ext>
            </a:extLst>
          </p:cNvPr>
          <p:cNvSpPr>
            <a:spLocks noGrp="1"/>
          </p:cNvSpPr>
          <p:nvPr>
            <p:ph type="ftr" sz="quarter" idx="11"/>
          </p:nvPr>
        </p:nvSpPr>
        <p:spPr/>
        <p:txBody>
          <a:bodyPr/>
          <a:lstStyle/>
          <a:p>
            <a:endParaRPr lang="LID4096"/>
          </a:p>
        </p:txBody>
      </p:sp>
      <p:sp>
        <p:nvSpPr>
          <p:cNvPr id="5" name="Slide Number Placeholder 4">
            <a:extLst>
              <a:ext uri="{FF2B5EF4-FFF2-40B4-BE49-F238E27FC236}">
                <a16:creationId xmlns:a16="http://schemas.microsoft.com/office/drawing/2014/main" id="{D2490AB4-E9ED-98DE-EED0-F039822B2043}"/>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11808982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9E4F0F-AD3B-376B-E79E-D98D1067B44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C4CE59B-FA96-9FB0-E783-F7D21A9009F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62A1596-F4A9-E57C-AACD-90A5C6AB8A88}"/>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96ECBB26-FB92-7642-8960-AADF637391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76DC92-EE3D-5179-28C3-D60950884996}"/>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2555553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CC0003F-7D74-C669-029D-6BC73860EB9F}"/>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3" name="Footer Placeholder 2">
            <a:extLst>
              <a:ext uri="{FF2B5EF4-FFF2-40B4-BE49-F238E27FC236}">
                <a16:creationId xmlns:a16="http://schemas.microsoft.com/office/drawing/2014/main" id="{ABDBF330-C5EB-92B3-8E8E-DE1EA63C9BBE}"/>
              </a:ext>
            </a:extLst>
          </p:cNvPr>
          <p:cNvSpPr>
            <a:spLocks noGrp="1"/>
          </p:cNvSpPr>
          <p:nvPr>
            <p:ph type="ftr" sz="quarter" idx="11"/>
          </p:nvPr>
        </p:nvSpPr>
        <p:spPr/>
        <p:txBody>
          <a:bodyPr/>
          <a:lstStyle/>
          <a:p>
            <a:endParaRPr lang="LID4096"/>
          </a:p>
        </p:txBody>
      </p:sp>
      <p:sp>
        <p:nvSpPr>
          <p:cNvPr id="4" name="Slide Number Placeholder 3">
            <a:extLst>
              <a:ext uri="{FF2B5EF4-FFF2-40B4-BE49-F238E27FC236}">
                <a16:creationId xmlns:a16="http://schemas.microsoft.com/office/drawing/2014/main" id="{FC1C3B8A-F691-3F95-7210-FFA51B2A1B85}"/>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43178067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9155D3-E6FE-F78D-6C98-506A2767976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Content Placeholder 2">
            <a:extLst>
              <a:ext uri="{FF2B5EF4-FFF2-40B4-BE49-F238E27FC236}">
                <a16:creationId xmlns:a16="http://schemas.microsoft.com/office/drawing/2014/main" id="{BD19939B-370E-6460-932F-769AE2D01BF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Text Placeholder 3">
            <a:extLst>
              <a:ext uri="{FF2B5EF4-FFF2-40B4-BE49-F238E27FC236}">
                <a16:creationId xmlns:a16="http://schemas.microsoft.com/office/drawing/2014/main" id="{B3E6AD71-0802-2B9C-13C9-38A08053DB5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911AB17-DB06-5A02-BA5E-EB2E6BCCE26B}"/>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6" name="Footer Placeholder 5">
            <a:extLst>
              <a:ext uri="{FF2B5EF4-FFF2-40B4-BE49-F238E27FC236}">
                <a16:creationId xmlns:a16="http://schemas.microsoft.com/office/drawing/2014/main" id="{52CF4113-BEEF-5B81-DEEF-2876F8FEBB4D}"/>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EEDFE9C0-E097-C7C8-00D5-0095FBF43411}"/>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27157015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926A0-903D-64D3-1A33-7C747037027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LID4096"/>
          </a:p>
        </p:txBody>
      </p:sp>
      <p:sp>
        <p:nvSpPr>
          <p:cNvPr id="3" name="Picture Placeholder 2">
            <a:extLst>
              <a:ext uri="{FF2B5EF4-FFF2-40B4-BE49-F238E27FC236}">
                <a16:creationId xmlns:a16="http://schemas.microsoft.com/office/drawing/2014/main" id="{BBDC69EF-C329-E43B-2567-5BB6EB348EA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LID4096"/>
          </a:p>
        </p:txBody>
      </p:sp>
      <p:sp>
        <p:nvSpPr>
          <p:cNvPr id="4" name="Text Placeholder 3">
            <a:extLst>
              <a:ext uri="{FF2B5EF4-FFF2-40B4-BE49-F238E27FC236}">
                <a16:creationId xmlns:a16="http://schemas.microsoft.com/office/drawing/2014/main" id="{DAB45CBD-74BC-916F-EA2C-724641673B5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96D18-366E-68EF-2660-E91B1F9377B7}"/>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6" name="Footer Placeholder 5">
            <a:extLst>
              <a:ext uri="{FF2B5EF4-FFF2-40B4-BE49-F238E27FC236}">
                <a16:creationId xmlns:a16="http://schemas.microsoft.com/office/drawing/2014/main" id="{6695EF14-A693-15F6-659B-656F2888C815}"/>
              </a:ext>
            </a:extLst>
          </p:cNvPr>
          <p:cNvSpPr>
            <a:spLocks noGrp="1"/>
          </p:cNvSpPr>
          <p:nvPr>
            <p:ph type="ftr" sz="quarter" idx="11"/>
          </p:nvPr>
        </p:nvSpPr>
        <p:spPr/>
        <p:txBody>
          <a:bodyPr/>
          <a:lstStyle/>
          <a:p>
            <a:endParaRPr lang="LID4096"/>
          </a:p>
        </p:txBody>
      </p:sp>
      <p:sp>
        <p:nvSpPr>
          <p:cNvPr id="7" name="Slide Number Placeholder 6">
            <a:extLst>
              <a:ext uri="{FF2B5EF4-FFF2-40B4-BE49-F238E27FC236}">
                <a16:creationId xmlns:a16="http://schemas.microsoft.com/office/drawing/2014/main" id="{1CE9469D-00F4-B8B8-EC1A-EA2649C2487A}"/>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10690504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815EAE-3B16-44A4-5AA5-1D4E911EE040}"/>
              </a:ext>
            </a:extLst>
          </p:cNvPr>
          <p:cNvSpPr>
            <a:spLocks noGrp="1"/>
          </p:cNvSpPr>
          <p:nvPr>
            <p:ph type="title"/>
          </p:nvPr>
        </p:nvSpPr>
        <p:spPr/>
        <p:txBody>
          <a:bodyPr/>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5037A251-6CEC-0128-ED35-8C051FB50FB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3CEE7525-5329-0FF0-7200-709B196F75FC}"/>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B1B5E855-C1B1-C2DA-1B94-FDE0BBCD41BE}"/>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76E77B41-4BB7-8086-FDBD-DC364C974AAE}"/>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32347945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7F5C9F-D796-D413-9DB7-E24ADC3D91F4}"/>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LID4096"/>
          </a:p>
        </p:txBody>
      </p:sp>
      <p:sp>
        <p:nvSpPr>
          <p:cNvPr id="3" name="Vertical Text Placeholder 2">
            <a:extLst>
              <a:ext uri="{FF2B5EF4-FFF2-40B4-BE49-F238E27FC236}">
                <a16:creationId xmlns:a16="http://schemas.microsoft.com/office/drawing/2014/main" id="{54A1E975-AF09-6296-5AEC-0564DF4D95BB}"/>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EDA4D003-C7FA-9AE5-9D39-4D8421391B81}"/>
              </a:ext>
            </a:extLst>
          </p:cNvPr>
          <p:cNvSpPr>
            <a:spLocks noGrp="1"/>
          </p:cNvSpPr>
          <p:nvPr>
            <p:ph type="dt" sz="half" idx="10"/>
          </p:nvPr>
        </p:nvSpPr>
        <p:spPr/>
        <p:txBody>
          <a:body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44BCDF5F-AC12-195F-2436-787E669C9B6C}"/>
              </a:ext>
            </a:extLst>
          </p:cNvPr>
          <p:cNvSpPr>
            <a:spLocks noGrp="1"/>
          </p:cNvSpPr>
          <p:nvPr>
            <p:ph type="ftr" sz="quarter" idx="11"/>
          </p:nvPr>
        </p:nvSpPr>
        <p:spPr/>
        <p:txBody>
          <a:bodyPr/>
          <a:lstStyle/>
          <a:p>
            <a:endParaRPr lang="LID4096"/>
          </a:p>
        </p:txBody>
      </p:sp>
      <p:sp>
        <p:nvSpPr>
          <p:cNvPr id="6" name="Slide Number Placeholder 5">
            <a:extLst>
              <a:ext uri="{FF2B5EF4-FFF2-40B4-BE49-F238E27FC236}">
                <a16:creationId xmlns:a16="http://schemas.microsoft.com/office/drawing/2014/main" id="{13E2214E-FC8F-489A-2C93-C5EFCC59A939}"/>
              </a:ext>
            </a:extLst>
          </p:cNvPr>
          <p:cNvSpPr>
            <a:spLocks noGrp="1"/>
          </p:cNvSpPr>
          <p:nvPr>
            <p:ph type="sldNum" sz="quarter" idx="12"/>
          </p:nvPr>
        </p:nvSpPr>
        <p:spPr/>
        <p:txBody>
          <a:bodyPr/>
          <a:lstStyle/>
          <a:p>
            <a:fld id="{74892382-E08D-4FCE-9F5B-767210CC3A2A}" type="slidenum">
              <a:rPr lang="LID4096" smtClean="0"/>
              <a:t>‹#›</a:t>
            </a:fld>
            <a:endParaRPr lang="LID4096"/>
          </a:p>
        </p:txBody>
      </p:sp>
    </p:spTree>
    <p:extLst>
      <p:ext uri="{BB962C8B-B14F-4D97-AF65-F5344CB8AC3E}">
        <p14:creationId xmlns:p14="http://schemas.microsoft.com/office/powerpoint/2010/main" val="17836510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92332-F123-B867-6946-2641D1314117}"/>
              </a:ext>
            </a:extLst>
          </p:cNvPr>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a:extLst>
              <a:ext uri="{FF2B5EF4-FFF2-40B4-BE49-F238E27FC236}">
                <a16:creationId xmlns:a16="http://schemas.microsoft.com/office/drawing/2014/main" id="{939DC076-508B-C4DB-E7F6-280D51C4F22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9304741-3AD6-8E81-00C3-B6C44DAEF9BE}"/>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9DB730D9-F4A0-5098-9536-D2D63A0C90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7FC8363-6A47-C184-3AC4-262FC4401472}"/>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25901184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808D35-08E7-621B-90DD-ACF6A27033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F5849E7-4300-E8DD-FB4B-6C00C33F433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6ADD731-27A9-A050-073A-74920207FE7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458C581-C832-1E49-B4B8-F54DE624C6CB}"/>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6" name="Footer Placeholder 5">
            <a:extLst>
              <a:ext uri="{FF2B5EF4-FFF2-40B4-BE49-F238E27FC236}">
                <a16:creationId xmlns:a16="http://schemas.microsoft.com/office/drawing/2014/main" id="{2BC635C2-31E0-7AF2-D96F-31EAAF689E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DB3640-825B-63D3-EBAB-7F486F06FCAA}"/>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2803382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2FF35-1571-FD57-4E08-1F2794420E9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7990F3F5-E577-7223-A91B-7045F0870BD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BD72DF7-DAF0-AACE-F93A-ECCB28410D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D7F4D90-AD40-37A2-D977-47AC8A38531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9119D46-8578-8D62-8A72-028B463D82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615906A-51EB-D8B3-A98A-FA65FC1532BA}"/>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8" name="Footer Placeholder 7">
            <a:extLst>
              <a:ext uri="{FF2B5EF4-FFF2-40B4-BE49-F238E27FC236}">
                <a16:creationId xmlns:a16="http://schemas.microsoft.com/office/drawing/2014/main" id="{4E46C55A-DF7D-FF81-67AC-773D753A64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30273E6-2D6D-5496-354D-830AA2FF41FF}"/>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19265664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9FFE2-F5C6-E788-EC93-00C313B83D6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37F8163-DF12-BF4B-3AE9-8ED0FB296C87}"/>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4" name="Footer Placeholder 3">
            <a:extLst>
              <a:ext uri="{FF2B5EF4-FFF2-40B4-BE49-F238E27FC236}">
                <a16:creationId xmlns:a16="http://schemas.microsoft.com/office/drawing/2014/main" id="{3D081240-6CCD-BE9E-0FE0-7220A97769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89A8C66-8948-B7D2-5D98-9DB37993BD85}"/>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30947061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65913F8-E467-8313-55FA-0F84B21C13C8}"/>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3" name="Footer Placeholder 2">
            <a:extLst>
              <a:ext uri="{FF2B5EF4-FFF2-40B4-BE49-F238E27FC236}">
                <a16:creationId xmlns:a16="http://schemas.microsoft.com/office/drawing/2014/main" id="{B5E96393-FCC2-56C5-F4C3-74CE0FC85E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47B0F89-A405-74C9-921E-2D850C99E9A4}"/>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32620298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4158A-2558-16ED-75CA-8924243DE32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999FBE6-19E2-68AC-4B1A-367C21D13BE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44374F3-98D9-6412-238E-BE198C9531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35800FF-8CE4-E36B-A760-BA94BCFAC4A5}"/>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6" name="Footer Placeholder 5">
            <a:extLst>
              <a:ext uri="{FF2B5EF4-FFF2-40B4-BE49-F238E27FC236}">
                <a16:creationId xmlns:a16="http://schemas.microsoft.com/office/drawing/2014/main" id="{F979A498-FD6C-7CCD-4439-49ED62ED438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715FE9-7328-0CFC-4374-BFE8BE5C9834}"/>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405407335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78CED-B3D4-A4EB-1200-F9A5C5CA9CA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795764-EE0F-35D6-F2AF-74ECBC951EF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599E001-35E3-BBE7-96C7-E570BBFCBE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D076DCD-AC3A-FE36-EF30-C42724B85A95}"/>
              </a:ext>
            </a:extLst>
          </p:cNvPr>
          <p:cNvSpPr>
            <a:spLocks noGrp="1"/>
          </p:cNvSpPr>
          <p:nvPr>
            <p:ph type="dt" sz="half" idx="10"/>
          </p:nvPr>
        </p:nvSpPr>
        <p:spPr/>
        <p:txBody>
          <a:bodyPr/>
          <a:lstStyle/>
          <a:p>
            <a:fld id="{D9C95770-1926-CF40-A8D3-003AF1CEFC31}" type="datetimeFigureOut">
              <a:rPr lang="en-US" smtClean="0"/>
              <a:t>5/12/2024</a:t>
            </a:fld>
            <a:endParaRPr lang="en-US"/>
          </a:p>
        </p:txBody>
      </p:sp>
      <p:sp>
        <p:nvSpPr>
          <p:cNvPr id="6" name="Footer Placeholder 5">
            <a:extLst>
              <a:ext uri="{FF2B5EF4-FFF2-40B4-BE49-F238E27FC236}">
                <a16:creationId xmlns:a16="http://schemas.microsoft.com/office/drawing/2014/main" id="{04199205-BB0B-E72B-4604-F6C72F5FDE8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81CC144-ACE2-96A8-6BF5-107E27E04C9A}"/>
              </a:ext>
            </a:extLst>
          </p:cNvPr>
          <p:cNvSpPr>
            <a:spLocks noGrp="1"/>
          </p:cNvSpPr>
          <p:nvPr>
            <p:ph type="sldNum" sz="quarter" idx="12"/>
          </p:nvPr>
        </p:nvSpPr>
        <p:spPr/>
        <p:txBody>
          <a:bodyPr/>
          <a:lstStyle/>
          <a:p>
            <a:fld id="{C36D9B14-9ACA-D24F-9FC3-62C7C9A957AE}" type="slidenum">
              <a:rPr lang="en-US" smtClean="0"/>
              <a:t>‹#›</a:t>
            </a:fld>
            <a:endParaRPr lang="en-US"/>
          </a:p>
        </p:txBody>
      </p:sp>
    </p:spTree>
    <p:extLst>
      <p:ext uri="{BB962C8B-B14F-4D97-AF65-F5344CB8AC3E}">
        <p14:creationId xmlns:p14="http://schemas.microsoft.com/office/powerpoint/2010/main" val="8098852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6"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5" Type="http://schemas.openxmlformats.org/officeDocument/2006/relationships/image" Target="../media/image6.png"/><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5532FDE-65F0-2D34-2834-5588A31585B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09CAA236-00E1-FC36-39B5-CF94726E4E3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7D98C7-626C-6ABC-AA4D-51B0B0721E7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C95770-1926-CF40-A8D3-003AF1CEFC31}" type="datetimeFigureOut">
              <a:rPr lang="en-US" smtClean="0"/>
              <a:t>5/12/2024</a:t>
            </a:fld>
            <a:endParaRPr lang="en-US"/>
          </a:p>
        </p:txBody>
      </p:sp>
      <p:sp>
        <p:nvSpPr>
          <p:cNvPr id="5" name="Footer Placeholder 4">
            <a:extLst>
              <a:ext uri="{FF2B5EF4-FFF2-40B4-BE49-F238E27FC236}">
                <a16:creationId xmlns:a16="http://schemas.microsoft.com/office/drawing/2014/main" id="{9B95ED62-5947-B18F-6021-5ED499166C2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77389BC-ABEC-24EC-E9D7-63D25AEA913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36D9B14-9ACA-D24F-9FC3-62C7C9A957AE}" type="slidenum">
              <a:rPr lang="en-US" smtClean="0"/>
              <a:t>‹#›</a:t>
            </a:fld>
            <a:endParaRPr lang="en-US"/>
          </a:p>
        </p:txBody>
      </p:sp>
      <p:pic>
        <p:nvPicPr>
          <p:cNvPr id="7" name="Google Shape;93;g133bcaf6178_1_622" descr="A close up of a sign&#10;&#10;Description automatically generated">
            <a:extLst>
              <a:ext uri="{FF2B5EF4-FFF2-40B4-BE49-F238E27FC236}">
                <a16:creationId xmlns:a16="http://schemas.microsoft.com/office/drawing/2014/main" id="{B9A0D872-C9CE-64A2-22E1-E4FA8B85CA46}"/>
              </a:ext>
            </a:extLst>
          </p:cNvPr>
          <p:cNvPicPr preferRelativeResize="0"/>
          <p:nvPr userDrawn="1"/>
        </p:nvPicPr>
        <p:blipFill rotWithShape="1">
          <a:blip r:embed="rId14">
            <a:alphaModFix/>
          </a:blip>
          <a:srcRect/>
          <a:stretch/>
        </p:blipFill>
        <p:spPr>
          <a:xfrm>
            <a:off x="11130721" y="54203"/>
            <a:ext cx="992201" cy="708212"/>
          </a:xfrm>
          <a:prstGeom prst="rect">
            <a:avLst/>
          </a:prstGeom>
          <a:noFill/>
          <a:ln>
            <a:noFill/>
          </a:ln>
        </p:spPr>
      </p:pic>
    </p:spTree>
    <p:extLst>
      <p:ext uri="{BB962C8B-B14F-4D97-AF65-F5344CB8AC3E}">
        <p14:creationId xmlns:p14="http://schemas.microsoft.com/office/powerpoint/2010/main" val="27800504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4" r:id="rId12"/>
  </p:sldLayoutIdLst>
  <p:txStyles>
    <p:titleStyle>
      <a:lvl1pPr algn="l" defTabSz="914400" rtl="0" eaLnBrk="1" latinLnBrk="0" hangingPunct="1">
        <a:lnSpc>
          <a:spcPct val="90000"/>
        </a:lnSpc>
        <a:spcBef>
          <a:spcPct val="0"/>
        </a:spcBef>
        <a:buNone/>
        <a:defRPr sz="4400" kern="1200">
          <a:solidFill>
            <a:schemeClr val="tx1"/>
          </a:solidFill>
          <a:latin typeface="+mn-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3D7306A-4B91-B889-E625-AE3D63D6EFD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LID4096"/>
          </a:p>
        </p:txBody>
      </p:sp>
      <p:sp>
        <p:nvSpPr>
          <p:cNvPr id="3" name="Text Placeholder 2">
            <a:extLst>
              <a:ext uri="{FF2B5EF4-FFF2-40B4-BE49-F238E27FC236}">
                <a16:creationId xmlns:a16="http://schemas.microsoft.com/office/drawing/2014/main" id="{0C8A5F17-65EC-B07F-6479-C4707509DE0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LID4096"/>
          </a:p>
        </p:txBody>
      </p:sp>
      <p:sp>
        <p:nvSpPr>
          <p:cNvPr id="4" name="Date Placeholder 3">
            <a:extLst>
              <a:ext uri="{FF2B5EF4-FFF2-40B4-BE49-F238E27FC236}">
                <a16:creationId xmlns:a16="http://schemas.microsoft.com/office/drawing/2014/main" id="{B6C2A9FD-62F2-3A32-B88B-D2DADF4A368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6A86BCD-74AA-4842-974F-F8517E37A800}" type="datetimeFigureOut">
              <a:rPr lang="LID4096" smtClean="0"/>
              <a:t>05/12/2024</a:t>
            </a:fld>
            <a:endParaRPr lang="LID4096"/>
          </a:p>
        </p:txBody>
      </p:sp>
      <p:sp>
        <p:nvSpPr>
          <p:cNvPr id="5" name="Footer Placeholder 4">
            <a:extLst>
              <a:ext uri="{FF2B5EF4-FFF2-40B4-BE49-F238E27FC236}">
                <a16:creationId xmlns:a16="http://schemas.microsoft.com/office/drawing/2014/main" id="{59BBAD95-D19B-5103-F2CD-3B3DC651C7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LID4096"/>
          </a:p>
        </p:txBody>
      </p:sp>
      <p:sp>
        <p:nvSpPr>
          <p:cNvPr id="6" name="Slide Number Placeholder 5">
            <a:extLst>
              <a:ext uri="{FF2B5EF4-FFF2-40B4-BE49-F238E27FC236}">
                <a16:creationId xmlns:a16="http://schemas.microsoft.com/office/drawing/2014/main" id="{3B8DCF55-C074-9667-F951-A995843AD3A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4892382-E08D-4FCE-9F5B-767210CC3A2A}" type="slidenum">
              <a:rPr lang="LID4096" smtClean="0"/>
              <a:t>‹#›</a:t>
            </a:fld>
            <a:endParaRPr lang="LID4096"/>
          </a:p>
        </p:txBody>
      </p:sp>
      <p:pic>
        <p:nvPicPr>
          <p:cNvPr id="8" name="Content Placeholder 4" descr="A black and white logo&#10;&#10;Description automatically generated">
            <a:extLst>
              <a:ext uri="{FF2B5EF4-FFF2-40B4-BE49-F238E27FC236}">
                <a16:creationId xmlns:a16="http://schemas.microsoft.com/office/drawing/2014/main" id="{D4BDB7B7-198D-ADE3-9B51-3070BD90B6F1}"/>
              </a:ext>
            </a:extLst>
          </p:cNvPr>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775174" y="0"/>
            <a:ext cx="2416826" cy="558800"/>
          </a:xfrm>
          <a:prstGeom prst="rect">
            <a:avLst/>
          </a:prstGeom>
        </p:spPr>
      </p:pic>
      <p:pic>
        <p:nvPicPr>
          <p:cNvPr id="7" name="Picture 2" descr="Illinois Fighting Illini Logo and symbol, meaning, history ...">
            <a:extLst>
              <a:ext uri="{FF2B5EF4-FFF2-40B4-BE49-F238E27FC236}">
                <a16:creationId xmlns:a16="http://schemas.microsoft.com/office/drawing/2014/main" id="{438D5211-1159-1C06-EC16-0BF458692454}"/>
              </a:ext>
            </a:extLst>
          </p:cNvPr>
          <p:cNvPicPr>
            <a:picLocks noChangeAspect="1" noChangeArrowheads="1"/>
          </p:cNvPicPr>
          <p:nvPr userDrawn="1"/>
        </p:nvPicPr>
        <p:blipFill rotWithShape="1">
          <a:blip r:embed="rId15">
            <a:extLst>
              <a:ext uri="{28A0092B-C50C-407E-A947-70E740481C1C}">
                <a14:useLocalDpi xmlns:a14="http://schemas.microsoft.com/office/drawing/2010/main" val="0"/>
              </a:ext>
            </a:extLst>
          </a:blip>
          <a:srcRect l="30349" r="29918"/>
          <a:stretch/>
        </p:blipFill>
        <p:spPr bwMode="auto">
          <a:xfrm>
            <a:off x="392263" y="6199664"/>
            <a:ext cx="282262" cy="3996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Logo of HKUST">
            <a:extLst>
              <a:ext uri="{FF2B5EF4-FFF2-40B4-BE49-F238E27FC236}">
                <a16:creationId xmlns:a16="http://schemas.microsoft.com/office/drawing/2014/main" id="{88C8BB3A-0A54-240D-D2EE-5DBA13999481}"/>
              </a:ext>
            </a:extLst>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11381833" y="6199664"/>
            <a:ext cx="259925" cy="399600"/>
          </a:xfrm>
          <a:prstGeom prst="roundRect">
            <a:avLst>
              <a:gd name="adj" fmla="val 8594"/>
            </a:avLst>
          </a:prstGeom>
          <a:solidFill>
            <a:srgbClr val="FFFFFF">
              <a:shade val="85000"/>
            </a:srgbClr>
          </a:solidFill>
          <a:ln>
            <a:noFill/>
          </a:ln>
          <a:effectLst>
            <a:outerShdw blurRad="50800" dist="38100" dir="2700000" algn="tl" rotWithShape="0">
              <a:prstClr val="black">
                <a:alpha val="40000"/>
              </a:prstClr>
            </a:outerShdw>
            <a:reflection blurRad="12700" stA="38000" endPos="28000" dist="5000" dir="5400000" sy="-100000" algn="bl" rotWithShape="0"/>
          </a:effectLst>
        </p:spPr>
      </p:pic>
    </p:spTree>
    <p:extLst>
      <p:ext uri="{BB962C8B-B14F-4D97-AF65-F5344CB8AC3E}">
        <p14:creationId xmlns:p14="http://schemas.microsoft.com/office/powerpoint/2010/main" val="418816421"/>
      </p:ext>
    </p:extLst>
  </p:cSld>
  <p:clrMap bg1="lt1" tx1="dk1" bg2="lt2" tx2="dk2" accent1="accent1" accent2="accent2" accent3="accent3" accent4="accent4" accent5="accent5" accent6="accent6" hlink="hlink" folHlink="folHlink"/>
  <p:sldLayoutIdLst>
    <p:sldLayoutId id="2147483665"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LID4096"/>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40"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12.xml"/><Relationship Id="rId4" Type="http://schemas.openxmlformats.org/officeDocument/2006/relationships/image" Target="../media/image36.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1.xml"/><Relationship Id="rId1" Type="http://schemas.openxmlformats.org/officeDocument/2006/relationships/slideLayout" Target="../slideLayouts/slideLayout12.xml"/><Relationship Id="rId6" Type="http://schemas.openxmlformats.org/officeDocument/2006/relationships/customXml" Target="../ink/ink2.xml"/><Relationship Id="rId5" Type="http://schemas.openxmlformats.org/officeDocument/2006/relationships/image" Target="../media/image227.png"/><Relationship Id="rId4" Type="http://schemas.openxmlformats.org/officeDocument/2006/relationships/customXml" Target="../ink/ink1.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2.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43.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hyperlink" Target="https://github.com/LIANGKE23/Awesome-Knowledge-Graph-Reasoning#datasets-" TargetMode="External"/><Relationship Id="rId2" Type="http://schemas.openxmlformats.org/officeDocument/2006/relationships/notesSlide" Target="../notesSlides/notesSlide28.xml"/><Relationship Id="rId1" Type="http://schemas.openxmlformats.org/officeDocument/2006/relationships/slideLayout" Target="../slideLayouts/slideLayout12.xml"/><Relationship Id="rId4" Type="http://schemas.openxmlformats.org/officeDocument/2006/relationships/hyperlink" Target="https://aaai2022kgreasoning.github.io/" TargetMode="Externa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8">
            <a:extLst>
              <a:ext uri="{FF2B5EF4-FFF2-40B4-BE49-F238E27FC236}">
                <a16:creationId xmlns:a16="http://schemas.microsoft.com/office/drawing/2014/main" id="{88213BF1-50BC-7059-972C-6F9E9A2035AC}"/>
              </a:ext>
            </a:extLst>
          </p:cNvPr>
          <p:cNvSpPr/>
          <p:nvPr/>
        </p:nvSpPr>
        <p:spPr>
          <a:xfrm>
            <a:off x="595281" y="2133271"/>
            <a:ext cx="965916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11">
            <a:extLst>
              <a:ext uri="{FF2B5EF4-FFF2-40B4-BE49-F238E27FC236}">
                <a16:creationId xmlns:a16="http://schemas.microsoft.com/office/drawing/2014/main" id="{DB5541CE-8DE7-06AF-D9F4-95DD8E7C5DCF}"/>
              </a:ext>
            </a:extLst>
          </p:cNvPr>
          <p:cNvSpPr/>
          <p:nvPr/>
        </p:nvSpPr>
        <p:spPr>
          <a:xfrm>
            <a:off x="596885" y="3622044"/>
            <a:ext cx="9657556" cy="704088"/>
          </a:xfrm>
          <a:prstGeom prst="roundRect">
            <a:avLst/>
          </a:prstGeom>
          <a:solidFill>
            <a:srgbClr val="C6D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Roadmap</a:t>
            </a: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a:t>
            </a:fld>
            <a:endParaRPr lang="en-US" dirty="0"/>
          </a:p>
        </p:txBody>
      </p:sp>
      <p:sp>
        <p:nvSpPr>
          <p:cNvPr id="15" name="Rectangle: Rounded Corners 2">
            <a:extLst>
              <a:ext uri="{FF2B5EF4-FFF2-40B4-BE49-F238E27FC236}">
                <a16:creationId xmlns:a16="http://schemas.microsoft.com/office/drawing/2014/main" id="{BC38AD68-68CC-F3A0-4249-486ABBA540B8}"/>
              </a:ext>
            </a:extLst>
          </p:cNvPr>
          <p:cNvSpPr/>
          <p:nvPr/>
        </p:nvSpPr>
        <p:spPr>
          <a:xfrm>
            <a:off x="595281" y="1379098"/>
            <a:ext cx="9654806" cy="703859"/>
          </a:xfrm>
          <a:prstGeom prst="round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8F28BA2-39B2-C7A8-B3EC-4AC0375E17C4}"/>
              </a:ext>
            </a:extLst>
          </p:cNvPr>
          <p:cNvSpPr txBox="1"/>
          <p:nvPr/>
        </p:nvSpPr>
        <p:spPr>
          <a:xfrm>
            <a:off x="1180632" y="1491905"/>
            <a:ext cx="8973920" cy="400110"/>
          </a:xfrm>
          <a:prstGeom prst="rect">
            <a:avLst/>
          </a:prstGeom>
          <a:noFill/>
        </p:spPr>
        <p:txBody>
          <a:bodyPr wrap="square">
            <a:spAutoFit/>
          </a:bodyPr>
          <a:lstStyle/>
          <a:p>
            <a:r>
              <a:rPr lang="en-US" sz="2000" b="1" dirty="0"/>
              <a:t>Part I: Knowledge Graph Reasoning: Basic Concepts and Techniques</a:t>
            </a:r>
          </a:p>
        </p:txBody>
      </p:sp>
      <p:pic>
        <p:nvPicPr>
          <p:cNvPr id="24" name="Picture 23" descr="Shape, arrow&#10;&#10;Description automatically generated">
            <a:extLst>
              <a:ext uri="{FF2B5EF4-FFF2-40B4-BE49-F238E27FC236}">
                <a16:creationId xmlns:a16="http://schemas.microsoft.com/office/drawing/2014/main" id="{DC25E143-A002-6316-21EF-3F8BAE92EA63}"/>
              </a:ext>
            </a:extLst>
          </p:cNvPr>
          <p:cNvPicPr>
            <a:picLocks noChangeAspect="1"/>
          </p:cNvPicPr>
          <p:nvPr/>
        </p:nvPicPr>
        <p:blipFill>
          <a:blip r:embed="rId3"/>
          <a:stretch>
            <a:fillRect/>
          </a:stretch>
        </p:blipFill>
        <p:spPr>
          <a:xfrm>
            <a:off x="10442798" y="4442872"/>
            <a:ext cx="785279" cy="596550"/>
          </a:xfrm>
          <a:prstGeom prst="rect">
            <a:avLst/>
          </a:prstGeom>
        </p:spPr>
      </p:pic>
      <p:sp>
        <p:nvSpPr>
          <p:cNvPr id="25" name="Rectangle: Rounded Corners 10">
            <a:extLst>
              <a:ext uri="{FF2B5EF4-FFF2-40B4-BE49-F238E27FC236}">
                <a16:creationId xmlns:a16="http://schemas.microsoft.com/office/drawing/2014/main" id="{A10ABFB4-A7C7-0F86-4BA0-0515C13202FA}"/>
              </a:ext>
            </a:extLst>
          </p:cNvPr>
          <p:cNvSpPr/>
          <p:nvPr/>
        </p:nvSpPr>
        <p:spPr>
          <a:xfrm>
            <a:off x="593677" y="2881095"/>
            <a:ext cx="965641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042E30D-E58B-DBDF-3A29-DF4D801E5510}"/>
              </a:ext>
            </a:extLst>
          </p:cNvPr>
          <p:cNvSpPr txBox="1"/>
          <p:nvPr/>
        </p:nvSpPr>
        <p:spPr>
          <a:xfrm>
            <a:off x="1180632" y="2284634"/>
            <a:ext cx="9372785" cy="400110"/>
          </a:xfrm>
          <a:prstGeom prst="rect">
            <a:avLst/>
          </a:prstGeom>
          <a:noFill/>
        </p:spPr>
        <p:txBody>
          <a:bodyPr wrap="square">
            <a:spAutoFit/>
          </a:bodyPr>
          <a:lstStyle/>
          <a:p>
            <a:r>
              <a:rPr lang="en-US" sz="2000" b="1" dirty="0"/>
              <a:t>Part II: Recent Advance #1: N</a:t>
            </a:r>
            <a:r>
              <a:rPr lang="en-US" altLang="zh-CN" sz="2000" b="1" dirty="0"/>
              <a:t>eural </a:t>
            </a:r>
            <a:r>
              <a:rPr lang="en-US" sz="2000" b="1" dirty="0"/>
              <a:t>Reasoning for Natural Language Queries</a:t>
            </a:r>
          </a:p>
        </p:txBody>
      </p:sp>
      <p:sp>
        <p:nvSpPr>
          <p:cNvPr id="28" name="TextBox 27">
            <a:extLst>
              <a:ext uri="{FF2B5EF4-FFF2-40B4-BE49-F238E27FC236}">
                <a16:creationId xmlns:a16="http://schemas.microsoft.com/office/drawing/2014/main" id="{FA975F16-0A71-3D35-E845-FB65168AA551}"/>
              </a:ext>
            </a:extLst>
          </p:cNvPr>
          <p:cNvSpPr txBox="1"/>
          <p:nvPr/>
        </p:nvSpPr>
        <p:spPr>
          <a:xfrm>
            <a:off x="1180632" y="2987362"/>
            <a:ext cx="9075414" cy="400110"/>
          </a:xfrm>
          <a:prstGeom prst="rect">
            <a:avLst/>
          </a:prstGeom>
          <a:noFill/>
        </p:spPr>
        <p:txBody>
          <a:bodyPr wrap="square">
            <a:spAutoFit/>
          </a:bodyPr>
          <a:lstStyle/>
          <a:p>
            <a:r>
              <a:rPr lang="en-US" sz="2000" b="1" dirty="0"/>
              <a:t>Part </a:t>
            </a:r>
            <a:r>
              <a:rPr lang="en-US" altLang="zh-CN" sz="2000" b="1" dirty="0"/>
              <a:t>III</a:t>
            </a:r>
            <a:r>
              <a:rPr lang="en-US" sz="2000" b="1" dirty="0"/>
              <a:t>: Recent Advance #2: Neural Reasoning for Logical Queries</a:t>
            </a:r>
          </a:p>
        </p:txBody>
      </p:sp>
      <p:sp>
        <p:nvSpPr>
          <p:cNvPr id="3" name="Rectangle: Rounded Corners 11">
            <a:extLst>
              <a:ext uri="{FF2B5EF4-FFF2-40B4-BE49-F238E27FC236}">
                <a16:creationId xmlns:a16="http://schemas.microsoft.com/office/drawing/2014/main" id="{D6F6CEB1-40E0-3300-EA12-DC50518C82E0}"/>
              </a:ext>
            </a:extLst>
          </p:cNvPr>
          <p:cNvSpPr/>
          <p:nvPr/>
        </p:nvSpPr>
        <p:spPr>
          <a:xfrm>
            <a:off x="593677" y="4369868"/>
            <a:ext cx="9660764" cy="704088"/>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11">
            <a:extLst>
              <a:ext uri="{FF2B5EF4-FFF2-40B4-BE49-F238E27FC236}">
                <a16:creationId xmlns:a16="http://schemas.microsoft.com/office/drawing/2014/main" id="{01745447-EB7B-513C-9C32-B8C7B5ABA452}"/>
              </a:ext>
            </a:extLst>
          </p:cNvPr>
          <p:cNvSpPr/>
          <p:nvPr/>
        </p:nvSpPr>
        <p:spPr>
          <a:xfrm>
            <a:off x="573742" y="5143844"/>
            <a:ext cx="9680699" cy="704088"/>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56E071D-C86C-16F8-C5A2-45B00B2FCE37}"/>
              </a:ext>
            </a:extLst>
          </p:cNvPr>
          <p:cNvSpPr txBox="1"/>
          <p:nvPr/>
        </p:nvSpPr>
        <p:spPr>
          <a:xfrm>
            <a:off x="1174673" y="5295833"/>
            <a:ext cx="9075414" cy="400110"/>
          </a:xfrm>
          <a:prstGeom prst="rect">
            <a:avLst/>
          </a:prstGeom>
          <a:noFill/>
        </p:spPr>
        <p:txBody>
          <a:bodyPr wrap="square">
            <a:spAutoFit/>
          </a:bodyPr>
          <a:lstStyle/>
          <a:p>
            <a:r>
              <a:rPr lang="en-US" sz="2000" b="1" dirty="0"/>
              <a:t>Part </a:t>
            </a:r>
            <a:r>
              <a:rPr lang="en-US" altLang="zh-CN" sz="2000" b="1" dirty="0"/>
              <a:t>VI</a:t>
            </a:r>
            <a:r>
              <a:rPr lang="en-US" sz="2000" b="1" dirty="0"/>
              <a:t>: Open Challenges and Future Directions</a:t>
            </a:r>
          </a:p>
        </p:txBody>
      </p:sp>
      <p:sp>
        <p:nvSpPr>
          <p:cNvPr id="8" name="TextBox 7">
            <a:extLst>
              <a:ext uri="{FF2B5EF4-FFF2-40B4-BE49-F238E27FC236}">
                <a16:creationId xmlns:a16="http://schemas.microsoft.com/office/drawing/2014/main" id="{62DF13BD-260F-879C-C553-5D5E6DDEF7A1}"/>
              </a:ext>
            </a:extLst>
          </p:cNvPr>
          <p:cNvSpPr txBox="1"/>
          <p:nvPr/>
        </p:nvSpPr>
        <p:spPr>
          <a:xfrm>
            <a:off x="1174673" y="4528995"/>
            <a:ext cx="9075414" cy="400110"/>
          </a:xfrm>
          <a:prstGeom prst="rect">
            <a:avLst/>
          </a:prstGeom>
          <a:noFill/>
        </p:spPr>
        <p:txBody>
          <a:bodyPr wrap="square">
            <a:spAutoFit/>
          </a:bodyPr>
          <a:lstStyle/>
          <a:p>
            <a:r>
              <a:rPr lang="en-US" sz="2000" b="1" dirty="0"/>
              <a:t>Part V: Recent Advance #4: LLM+KGR</a:t>
            </a:r>
          </a:p>
        </p:txBody>
      </p:sp>
      <p:sp>
        <p:nvSpPr>
          <p:cNvPr id="10" name="TextBox 9">
            <a:extLst>
              <a:ext uri="{FF2B5EF4-FFF2-40B4-BE49-F238E27FC236}">
                <a16:creationId xmlns:a16="http://schemas.microsoft.com/office/drawing/2014/main" id="{BAD20972-232F-DA1E-C04B-4E028A33654B}"/>
              </a:ext>
            </a:extLst>
          </p:cNvPr>
          <p:cNvSpPr txBox="1"/>
          <p:nvPr/>
        </p:nvSpPr>
        <p:spPr>
          <a:xfrm>
            <a:off x="1180632" y="3771644"/>
            <a:ext cx="9125275" cy="400110"/>
          </a:xfrm>
          <a:prstGeom prst="rect">
            <a:avLst/>
          </a:prstGeom>
          <a:noFill/>
        </p:spPr>
        <p:txBody>
          <a:bodyPr wrap="square">
            <a:spAutoFit/>
          </a:bodyPr>
          <a:lstStyle/>
          <a:p>
            <a:r>
              <a:rPr lang="en-US" sz="2000" b="1" dirty="0"/>
              <a:t>Part IV: Recent Advance #3: Neural Reasoning Beyond Entities and Relations</a:t>
            </a:r>
          </a:p>
        </p:txBody>
      </p:sp>
    </p:spTree>
    <p:extLst>
      <p:ext uri="{BB962C8B-B14F-4D97-AF65-F5344CB8AC3E}">
        <p14:creationId xmlns:p14="http://schemas.microsoft.com/office/powerpoint/2010/main" val="373625781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4176-DA97-99BE-3FFC-98144CA34D2B}"/>
              </a:ext>
            </a:extLst>
          </p:cNvPr>
          <p:cNvSpPr>
            <a:spLocks noGrp="1"/>
          </p:cNvSpPr>
          <p:nvPr>
            <p:ph type="title"/>
          </p:nvPr>
        </p:nvSpPr>
        <p:spPr/>
        <p:txBody>
          <a:bodyPr>
            <a:noAutofit/>
          </a:bodyPr>
          <a:lstStyle/>
          <a:p>
            <a:r>
              <a:rPr lang="en-US" altLang="zh-CN" sz="3600" b="1" kern="0" dirty="0">
                <a:solidFill>
                  <a:srgbClr val="11284B"/>
                </a:solidFill>
                <a:latin typeface="Arial"/>
                <a:cs typeface="Arial"/>
              </a:rPr>
              <a:t>QA-GNN: Main Steps</a:t>
            </a:r>
            <a:endParaRPr lang="en-US" sz="3600" dirty="0"/>
          </a:p>
        </p:txBody>
      </p:sp>
      <p:sp>
        <p:nvSpPr>
          <p:cNvPr id="3" name="Content Placeholder 2">
            <a:extLst>
              <a:ext uri="{FF2B5EF4-FFF2-40B4-BE49-F238E27FC236}">
                <a16:creationId xmlns:a16="http://schemas.microsoft.com/office/drawing/2014/main" id="{FB082CED-76B7-D9B3-21A4-CF47E6E9FB22}"/>
              </a:ext>
            </a:extLst>
          </p:cNvPr>
          <p:cNvSpPr>
            <a:spLocks noGrp="1"/>
          </p:cNvSpPr>
          <p:nvPr>
            <p:ph idx="1"/>
          </p:nvPr>
        </p:nvSpPr>
        <p:spPr>
          <a:xfrm>
            <a:off x="508000" y="1600203"/>
            <a:ext cx="11684000" cy="4393191"/>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Idea:</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Language-conditioned KG node relevance scoring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Joint Reasoning:</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Connect text and KG to form a joint graph (working graph)</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Mutually update their representations via Graph Neural Network (GNN)</a:t>
            </a:r>
          </a:p>
          <a:p>
            <a:pPr lvl="2" fontAlgn="base">
              <a:lnSpc>
                <a:spcPct val="120000"/>
              </a:lnSpc>
              <a:spcBef>
                <a:spcPct val="20000"/>
              </a:spcBef>
              <a:spcAft>
                <a:spcPct val="0"/>
              </a:spcAft>
              <a:buSzPct val="90000"/>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1200150" lvl="2" indent="-285750" fontAlgn="base">
              <a:lnSpc>
                <a:spcPct val="120000"/>
              </a:lnSpc>
              <a:spcBef>
                <a:spcPct val="20000"/>
              </a:spcBef>
              <a:spcAft>
                <a:spcPct val="0"/>
              </a:spcAft>
              <a:buSzPct val="90000"/>
              <a:buFont typeface="Courier New" panose="02070309020205020404" pitchFamily="49" charset="0"/>
              <a:buChar char="o"/>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6D11871-5666-3118-61A2-5F0CF9DC8037}"/>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a:t>
            </a:r>
            <a:r>
              <a:rPr lang="en-US" sz="1050" dirty="0" err="1">
                <a:solidFill>
                  <a:schemeClr val="bg1"/>
                </a:solidFill>
              </a:rPr>
              <a:t>Yasunaga</a:t>
            </a:r>
            <a:r>
              <a:rPr lang="en-US" sz="1050" dirty="0">
                <a:solidFill>
                  <a:schemeClr val="bg1"/>
                </a:solidFill>
              </a:rPr>
              <a:t>, H. Ren, A. </a:t>
            </a:r>
            <a:r>
              <a:rPr lang="en-US" sz="1050" dirty="0" err="1">
                <a:solidFill>
                  <a:schemeClr val="bg1"/>
                </a:solidFill>
              </a:rPr>
              <a:t>Bosselut</a:t>
            </a:r>
            <a:r>
              <a:rPr lang="en-US" sz="1050" dirty="0">
                <a:solidFill>
                  <a:schemeClr val="bg1"/>
                </a:solidFill>
              </a:rPr>
              <a:t>, P. Liang, J. </a:t>
            </a:r>
            <a:r>
              <a:rPr lang="en-US" sz="1050" dirty="0" err="1">
                <a:solidFill>
                  <a:schemeClr val="bg1"/>
                </a:solidFill>
              </a:rPr>
              <a:t>Leskovec</a:t>
            </a:r>
            <a:r>
              <a:rPr lang="en-US" sz="1050" dirty="0">
                <a:solidFill>
                  <a:schemeClr val="bg1"/>
                </a:solidFill>
              </a:rPr>
              <a:t>. 2021. QA-GNN: Reasoning with Language Models and Knowledge Graphs for Question Answering (NAACL 21).</a:t>
            </a:r>
          </a:p>
        </p:txBody>
      </p:sp>
      <p:sp>
        <p:nvSpPr>
          <p:cNvPr id="4" name="Slide Number Placeholder 3">
            <a:extLst>
              <a:ext uri="{FF2B5EF4-FFF2-40B4-BE49-F238E27FC236}">
                <a16:creationId xmlns:a16="http://schemas.microsoft.com/office/drawing/2014/main" id="{5BAC775A-590C-A437-EAD2-9CEDDFEC3CD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10</a:t>
            </a:fld>
            <a:endParaRPr lang="en-US" dirty="0"/>
          </a:p>
        </p:txBody>
      </p:sp>
      <p:pic>
        <p:nvPicPr>
          <p:cNvPr id="6" name="Picture 5">
            <a:extLst>
              <a:ext uri="{FF2B5EF4-FFF2-40B4-BE49-F238E27FC236}">
                <a16:creationId xmlns:a16="http://schemas.microsoft.com/office/drawing/2014/main" id="{7D88CC11-99C7-E0A0-C3D2-817094C8D0A5}"/>
              </a:ext>
            </a:extLst>
          </p:cNvPr>
          <p:cNvPicPr>
            <a:picLocks noChangeAspect="1"/>
          </p:cNvPicPr>
          <p:nvPr/>
        </p:nvPicPr>
        <p:blipFill>
          <a:blip r:embed="rId3"/>
          <a:stretch>
            <a:fillRect/>
          </a:stretch>
        </p:blipFill>
        <p:spPr>
          <a:xfrm>
            <a:off x="1097856" y="3692509"/>
            <a:ext cx="9934379" cy="2219431"/>
          </a:xfrm>
          <a:prstGeom prst="rect">
            <a:avLst/>
          </a:prstGeom>
        </p:spPr>
      </p:pic>
    </p:spTree>
    <p:extLst>
      <p:ext uri="{BB962C8B-B14F-4D97-AF65-F5344CB8AC3E}">
        <p14:creationId xmlns:p14="http://schemas.microsoft.com/office/powerpoint/2010/main" val="40158080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4176-DA97-99BE-3FFC-98144CA34D2B}"/>
              </a:ext>
            </a:extLst>
          </p:cNvPr>
          <p:cNvSpPr>
            <a:spLocks noGrp="1"/>
          </p:cNvSpPr>
          <p:nvPr>
            <p:ph type="title"/>
          </p:nvPr>
        </p:nvSpPr>
        <p:spPr/>
        <p:txBody>
          <a:bodyPr>
            <a:noAutofit/>
          </a:bodyPr>
          <a:lstStyle/>
          <a:p>
            <a:r>
              <a:rPr lang="en-US" altLang="zh-CN" sz="3600" b="1" kern="0" dirty="0">
                <a:solidFill>
                  <a:srgbClr val="11284B"/>
                </a:solidFill>
                <a:latin typeface="Arial"/>
                <a:cs typeface="Arial"/>
              </a:rPr>
              <a:t>QA-GNN: Main Steps</a:t>
            </a:r>
            <a:endParaRPr lang="en-US" sz="3600" dirty="0"/>
          </a:p>
        </p:txBody>
      </p:sp>
      <p:sp>
        <p:nvSpPr>
          <p:cNvPr id="3" name="Content Placeholder 2">
            <a:extLst>
              <a:ext uri="{FF2B5EF4-FFF2-40B4-BE49-F238E27FC236}">
                <a16:creationId xmlns:a16="http://schemas.microsoft.com/office/drawing/2014/main" id="{FB082CED-76B7-D9B3-21A4-CF47E6E9FB22}"/>
              </a:ext>
            </a:extLst>
          </p:cNvPr>
          <p:cNvSpPr>
            <a:spLocks noGrp="1"/>
          </p:cNvSpPr>
          <p:nvPr>
            <p:ph idx="1"/>
          </p:nvPr>
        </p:nvSpPr>
        <p:spPr>
          <a:xfrm>
            <a:off x="508000" y="1600203"/>
            <a:ext cx="11684000" cy="4393191"/>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Idea:</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Language-conditioned KG node relevance scoring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Joint Reasoning:</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Connect text and KG to form a joint graph (working graph)</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Mutually update their representations via Graph Neural Network (GNN)</a:t>
            </a:r>
          </a:p>
          <a:p>
            <a:pPr lvl="2" fontAlgn="base">
              <a:lnSpc>
                <a:spcPct val="120000"/>
              </a:lnSpc>
              <a:spcBef>
                <a:spcPct val="20000"/>
              </a:spcBef>
              <a:spcAft>
                <a:spcPct val="0"/>
              </a:spcAft>
              <a:buSzPct val="90000"/>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1200150" lvl="2" indent="-285750" fontAlgn="base">
              <a:lnSpc>
                <a:spcPct val="120000"/>
              </a:lnSpc>
              <a:spcBef>
                <a:spcPct val="20000"/>
              </a:spcBef>
              <a:spcAft>
                <a:spcPct val="0"/>
              </a:spcAft>
              <a:buSzPct val="90000"/>
              <a:buFont typeface="Courier New" panose="02070309020205020404" pitchFamily="49" charset="0"/>
              <a:buChar char="o"/>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6D11871-5666-3118-61A2-5F0CF9DC8037}"/>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a:t>
            </a:r>
            <a:r>
              <a:rPr lang="en-US" sz="1050" dirty="0" err="1">
                <a:solidFill>
                  <a:schemeClr val="bg1"/>
                </a:solidFill>
              </a:rPr>
              <a:t>Yasunaga</a:t>
            </a:r>
            <a:r>
              <a:rPr lang="en-US" sz="1050" dirty="0">
                <a:solidFill>
                  <a:schemeClr val="bg1"/>
                </a:solidFill>
              </a:rPr>
              <a:t>, H. Ren, A. </a:t>
            </a:r>
            <a:r>
              <a:rPr lang="en-US" sz="1050" dirty="0" err="1">
                <a:solidFill>
                  <a:schemeClr val="bg1"/>
                </a:solidFill>
              </a:rPr>
              <a:t>Bosselut</a:t>
            </a:r>
            <a:r>
              <a:rPr lang="en-US" sz="1050" dirty="0">
                <a:solidFill>
                  <a:schemeClr val="bg1"/>
                </a:solidFill>
              </a:rPr>
              <a:t>, P. Liang, J. </a:t>
            </a:r>
            <a:r>
              <a:rPr lang="en-US" sz="1050" dirty="0" err="1">
                <a:solidFill>
                  <a:schemeClr val="bg1"/>
                </a:solidFill>
              </a:rPr>
              <a:t>Leskovec</a:t>
            </a:r>
            <a:r>
              <a:rPr lang="en-US" sz="1050" dirty="0">
                <a:solidFill>
                  <a:schemeClr val="bg1"/>
                </a:solidFill>
              </a:rPr>
              <a:t>. 2021. QA-GNN: Reasoning with Language Models and Knowledge Graphs for Question Answering (NAACL 21).</a:t>
            </a:r>
          </a:p>
        </p:txBody>
      </p:sp>
      <p:sp>
        <p:nvSpPr>
          <p:cNvPr id="4" name="Slide Number Placeholder 3">
            <a:extLst>
              <a:ext uri="{FF2B5EF4-FFF2-40B4-BE49-F238E27FC236}">
                <a16:creationId xmlns:a16="http://schemas.microsoft.com/office/drawing/2014/main" id="{5BAC775A-590C-A437-EAD2-9CEDDFEC3CD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11</a:t>
            </a:fld>
            <a:endParaRPr lang="en-US" dirty="0"/>
          </a:p>
        </p:txBody>
      </p:sp>
      <p:pic>
        <p:nvPicPr>
          <p:cNvPr id="6" name="Picture 5">
            <a:extLst>
              <a:ext uri="{FF2B5EF4-FFF2-40B4-BE49-F238E27FC236}">
                <a16:creationId xmlns:a16="http://schemas.microsoft.com/office/drawing/2014/main" id="{7D88CC11-99C7-E0A0-C3D2-817094C8D0A5}"/>
              </a:ext>
            </a:extLst>
          </p:cNvPr>
          <p:cNvPicPr>
            <a:picLocks noChangeAspect="1"/>
          </p:cNvPicPr>
          <p:nvPr/>
        </p:nvPicPr>
        <p:blipFill>
          <a:blip r:embed="rId3"/>
          <a:stretch>
            <a:fillRect/>
          </a:stretch>
        </p:blipFill>
        <p:spPr>
          <a:xfrm>
            <a:off x="1097856" y="3692509"/>
            <a:ext cx="9934379" cy="2219431"/>
          </a:xfrm>
          <a:prstGeom prst="rect">
            <a:avLst/>
          </a:prstGeom>
        </p:spPr>
      </p:pic>
      <p:sp>
        <p:nvSpPr>
          <p:cNvPr id="5" name="Rectangle 4">
            <a:extLst>
              <a:ext uri="{FF2B5EF4-FFF2-40B4-BE49-F238E27FC236}">
                <a16:creationId xmlns:a16="http://schemas.microsoft.com/office/drawing/2014/main" id="{0EAE1584-149B-74FE-F264-5DD5E4B909B2}"/>
              </a:ext>
            </a:extLst>
          </p:cNvPr>
          <p:cNvSpPr/>
          <p:nvPr/>
        </p:nvSpPr>
        <p:spPr>
          <a:xfrm>
            <a:off x="1021544" y="2157590"/>
            <a:ext cx="6074502" cy="358899"/>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3C8AA56-6987-F445-A522-45FF008FF13C}"/>
              </a:ext>
            </a:extLst>
          </p:cNvPr>
          <p:cNvSpPr/>
          <p:nvPr/>
        </p:nvSpPr>
        <p:spPr>
          <a:xfrm>
            <a:off x="1097856" y="3692509"/>
            <a:ext cx="5265159" cy="2219431"/>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19277706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4176-DA97-99BE-3FFC-98144CA34D2B}"/>
              </a:ext>
            </a:extLst>
          </p:cNvPr>
          <p:cNvSpPr>
            <a:spLocks noGrp="1"/>
          </p:cNvSpPr>
          <p:nvPr>
            <p:ph type="title"/>
          </p:nvPr>
        </p:nvSpPr>
        <p:spPr/>
        <p:txBody>
          <a:bodyPr>
            <a:noAutofit/>
          </a:bodyPr>
          <a:lstStyle/>
          <a:p>
            <a:r>
              <a:rPr lang="en-US" altLang="zh-CN" sz="3600" b="1" kern="0" dirty="0">
                <a:solidFill>
                  <a:srgbClr val="11284B"/>
                </a:solidFill>
                <a:latin typeface="Arial"/>
                <a:cs typeface="Arial"/>
              </a:rPr>
              <a:t>QA-GNN: Main Steps</a:t>
            </a:r>
            <a:endParaRPr lang="en-US" sz="3600" dirty="0"/>
          </a:p>
        </p:txBody>
      </p:sp>
      <p:sp>
        <p:nvSpPr>
          <p:cNvPr id="3" name="Content Placeholder 2">
            <a:extLst>
              <a:ext uri="{FF2B5EF4-FFF2-40B4-BE49-F238E27FC236}">
                <a16:creationId xmlns:a16="http://schemas.microsoft.com/office/drawing/2014/main" id="{FB082CED-76B7-D9B3-21A4-CF47E6E9FB22}"/>
              </a:ext>
            </a:extLst>
          </p:cNvPr>
          <p:cNvSpPr>
            <a:spLocks noGrp="1"/>
          </p:cNvSpPr>
          <p:nvPr>
            <p:ph idx="1"/>
          </p:nvPr>
        </p:nvSpPr>
        <p:spPr>
          <a:xfrm>
            <a:off x="508000" y="1600203"/>
            <a:ext cx="11684000" cy="4393191"/>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Idea:</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Language-conditioned KG node relevance scoring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Joint Reasoning </a:t>
            </a: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with language models</a:t>
            </a:r>
            <a:r>
              <a:rPr lang="en-US" sz="2000" kern="0" dirty="0">
                <a:solidFill>
                  <a:schemeClr val="tx1">
                    <a:lumMod val="95000"/>
                    <a:lumOff val="5000"/>
                  </a:schemeClr>
                </a:solidFill>
                <a:latin typeface="Arial" panose="020B0604020202020204" pitchFamily="34" charset="0"/>
                <a:cs typeface="Arial" panose="020B0604020202020204" pitchFamily="34" charset="0"/>
              </a:rPr>
              <a:t>:</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Connect text and KG to form a joint graph (working graph)</a:t>
            </a:r>
          </a:p>
          <a:p>
            <a:pPr lvl="2" fontAlgn="base">
              <a:lnSpc>
                <a:spcPct val="120000"/>
              </a:lnSpc>
              <a:spcBef>
                <a:spcPct val="20000"/>
              </a:spcBef>
              <a:spcAft>
                <a:spcPct val="0"/>
              </a:spcAft>
              <a:buSzPct val="90000"/>
            </a:pPr>
            <a:r>
              <a:rPr lang="en-US" sz="1800" kern="0" dirty="0">
                <a:solidFill>
                  <a:schemeClr val="tx1">
                    <a:lumMod val="95000"/>
                    <a:lumOff val="5000"/>
                  </a:schemeClr>
                </a:solidFill>
                <a:latin typeface="Arial" panose="020B0604020202020204" pitchFamily="34" charset="0"/>
                <a:cs typeface="Arial" panose="020B0604020202020204" pitchFamily="34" charset="0"/>
              </a:rPr>
              <a:t>Mutually update their representations via Graph Neural Network (GNN)</a:t>
            </a:r>
          </a:p>
          <a:p>
            <a:pPr lvl="2" fontAlgn="base">
              <a:lnSpc>
                <a:spcPct val="120000"/>
              </a:lnSpc>
              <a:spcBef>
                <a:spcPct val="20000"/>
              </a:spcBef>
              <a:spcAft>
                <a:spcPct val="0"/>
              </a:spcAft>
              <a:buSzPct val="90000"/>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1200150" lvl="2" indent="-285750" fontAlgn="base">
              <a:lnSpc>
                <a:spcPct val="120000"/>
              </a:lnSpc>
              <a:spcBef>
                <a:spcPct val="20000"/>
              </a:spcBef>
              <a:spcAft>
                <a:spcPct val="0"/>
              </a:spcAft>
              <a:buSzPct val="90000"/>
              <a:buFont typeface="Courier New" panose="02070309020205020404" pitchFamily="49" charset="0"/>
              <a:buChar char="o"/>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6D11871-5666-3118-61A2-5F0CF9DC8037}"/>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a:t>
            </a:r>
            <a:r>
              <a:rPr lang="en-US" sz="1050" dirty="0" err="1">
                <a:solidFill>
                  <a:schemeClr val="bg1"/>
                </a:solidFill>
              </a:rPr>
              <a:t>Yasunaga</a:t>
            </a:r>
            <a:r>
              <a:rPr lang="en-US" sz="1050" dirty="0">
                <a:solidFill>
                  <a:schemeClr val="bg1"/>
                </a:solidFill>
              </a:rPr>
              <a:t>, H. Ren, A. </a:t>
            </a:r>
            <a:r>
              <a:rPr lang="en-US" sz="1050" dirty="0" err="1">
                <a:solidFill>
                  <a:schemeClr val="bg1"/>
                </a:solidFill>
              </a:rPr>
              <a:t>Bosselut</a:t>
            </a:r>
            <a:r>
              <a:rPr lang="en-US" sz="1050" dirty="0">
                <a:solidFill>
                  <a:schemeClr val="bg1"/>
                </a:solidFill>
              </a:rPr>
              <a:t>, P. Liang, J. </a:t>
            </a:r>
            <a:r>
              <a:rPr lang="en-US" sz="1050" dirty="0" err="1">
                <a:solidFill>
                  <a:schemeClr val="bg1"/>
                </a:solidFill>
              </a:rPr>
              <a:t>Leskovec</a:t>
            </a:r>
            <a:r>
              <a:rPr lang="en-US" sz="1050" dirty="0">
                <a:solidFill>
                  <a:schemeClr val="bg1"/>
                </a:solidFill>
              </a:rPr>
              <a:t>. 2021. QA-GNN: Reasoning with Language Models and Knowledge Graphs for Question Answering (NAACL 21).</a:t>
            </a:r>
          </a:p>
        </p:txBody>
      </p:sp>
      <p:sp>
        <p:nvSpPr>
          <p:cNvPr id="4" name="Slide Number Placeholder 3">
            <a:extLst>
              <a:ext uri="{FF2B5EF4-FFF2-40B4-BE49-F238E27FC236}">
                <a16:creationId xmlns:a16="http://schemas.microsoft.com/office/drawing/2014/main" id="{5BAC775A-590C-A437-EAD2-9CEDDFEC3CD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12</a:t>
            </a:fld>
            <a:endParaRPr lang="en-US" dirty="0"/>
          </a:p>
        </p:txBody>
      </p:sp>
      <p:pic>
        <p:nvPicPr>
          <p:cNvPr id="6" name="Picture 5">
            <a:extLst>
              <a:ext uri="{FF2B5EF4-FFF2-40B4-BE49-F238E27FC236}">
                <a16:creationId xmlns:a16="http://schemas.microsoft.com/office/drawing/2014/main" id="{7D88CC11-99C7-E0A0-C3D2-817094C8D0A5}"/>
              </a:ext>
            </a:extLst>
          </p:cNvPr>
          <p:cNvPicPr>
            <a:picLocks noChangeAspect="1"/>
          </p:cNvPicPr>
          <p:nvPr/>
        </p:nvPicPr>
        <p:blipFill>
          <a:blip r:embed="rId3"/>
          <a:stretch>
            <a:fillRect/>
          </a:stretch>
        </p:blipFill>
        <p:spPr>
          <a:xfrm>
            <a:off x="1097856" y="3692509"/>
            <a:ext cx="9934379" cy="2219431"/>
          </a:xfrm>
          <a:prstGeom prst="rect">
            <a:avLst/>
          </a:prstGeom>
        </p:spPr>
      </p:pic>
      <p:sp>
        <p:nvSpPr>
          <p:cNvPr id="5" name="Rectangle 4">
            <a:extLst>
              <a:ext uri="{FF2B5EF4-FFF2-40B4-BE49-F238E27FC236}">
                <a16:creationId xmlns:a16="http://schemas.microsoft.com/office/drawing/2014/main" id="{0EAE1584-149B-74FE-F264-5DD5E4B909B2}"/>
              </a:ext>
            </a:extLst>
          </p:cNvPr>
          <p:cNvSpPr/>
          <p:nvPr/>
        </p:nvSpPr>
        <p:spPr>
          <a:xfrm>
            <a:off x="1021543" y="2595896"/>
            <a:ext cx="8424737" cy="109661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93C8AA56-6987-F445-A522-45FF008FF13C}"/>
              </a:ext>
            </a:extLst>
          </p:cNvPr>
          <p:cNvSpPr/>
          <p:nvPr/>
        </p:nvSpPr>
        <p:spPr>
          <a:xfrm flipH="1">
            <a:off x="6363015" y="3692509"/>
            <a:ext cx="4731129" cy="2219431"/>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961557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4176-DA97-99BE-3FFC-98144CA34D2B}"/>
              </a:ext>
            </a:extLst>
          </p:cNvPr>
          <p:cNvSpPr>
            <a:spLocks noGrp="1"/>
          </p:cNvSpPr>
          <p:nvPr>
            <p:ph type="title"/>
          </p:nvPr>
        </p:nvSpPr>
        <p:spPr/>
        <p:txBody>
          <a:bodyPr>
            <a:noAutofit/>
          </a:bodyPr>
          <a:lstStyle/>
          <a:p>
            <a:r>
              <a:rPr lang="en-US" altLang="zh-CN" sz="3600" b="1" kern="0" dirty="0">
                <a:solidFill>
                  <a:srgbClr val="11284B"/>
                </a:solidFill>
                <a:latin typeface="Arial"/>
                <a:cs typeface="Arial"/>
              </a:rPr>
              <a:t>QA-GNN: Experiment Results</a:t>
            </a:r>
            <a:endParaRPr lang="en-US" sz="3600" dirty="0"/>
          </a:p>
        </p:txBody>
      </p:sp>
      <p:sp>
        <p:nvSpPr>
          <p:cNvPr id="3" name="Content Placeholder 2">
            <a:extLst>
              <a:ext uri="{FF2B5EF4-FFF2-40B4-BE49-F238E27FC236}">
                <a16:creationId xmlns:a16="http://schemas.microsoft.com/office/drawing/2014/main" id="{FB082CED-76B7-D9B3-21A4-CF47E6E9FB22}"/>
              </a:ext>
            </a:extLst>
          </p:cNvPr>
          <p:cNvSpPr>
            <a:spLocks noGrp="1"/>
          </p:cNvSpPr>
          <p:nvPr>
            <p:ph idx="1"/>
          </p:nvPr>
        </p:nvSpPr>
        <p:spPr>
          <a:xfrm>
            <a:off x="508000" y="1600203"/>
            <a:ext cx="11684000" cy="4393191"/>
          </a:xfrm>
        </p:spPr>
        <p:txBody>
          <a:bodyPr>
            <a:normAutofit/>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Improved performance on two QA tasks</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6D11871-5666-3118-61A2-5F0CF9DC8037}"/>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a:t>
            </a:r>
            <a:r>
              <a:rPr lang="en-US" sz="1050" dirty="0" err="1">
                <a:solidFill>
                  <a:schemeClr val="bg1"/>
                </a:solidFill>
              </a:rPr>
              <a:t>Yasunaga</a:t>
            </a:r>
            <a:r>
              <a:rPr lang="en-US" sz="1050" dirty="0">
                <a:solidFill>
                  <a:schemeClr val="bg1"/>
                </a:solidFill>
              </a:rPr>
              <a:t>, H. Ren, A. </a:t>
            </a:r>
            <a:r>
              <a:rPr lang="en-US" sz="1050" dirty="0" err="1">
                <a:solidFill>
                  <a:schemeClr val="bg1"/>
                </a:solidFill>
              </a:rPr>
              <a:t>Bosselut</a:t>
            </a:r>
            <a:r>
              <a:rPr lang="en-US" sz="1050" dirty="0">
                <a:solidFill>
                  <a:schemeClr val="bg1"/>
                </a:solidFill>
              </a:rPr>
              <a:t>, P. Liang, J. </a:t>
            </a:r>
            <a:r>
              <a:rPr lang="en-US" sz="1050" dirty="0" err="1">
                <a:solidFill>
                  <a:schemeClr val="bg1"/>
                </a:solidFill>
              </a:rPr>
              <a:t>Leskovec</a:t>
            </a:r>
            <a:r>
              <a:rPr lang="en-US" sz="1050" dirty="0">
                <a:solidFill>
                  <a:schemeClr val="bg1"/>
                </a:solidFill>
              </a:rPr>
              <a:t>. 2021. QA-GNN: Reasoning with Language Models and Knowledge Graphs for Question Answering (NAACL 21).</a:t>
            </a:r>
          </a:p>
        </p:txBody>
      </p:sp>
      <p:sp>
        <p:nvSpPr>
          <p:cNvPr id="4" name="Slide Number Placeholder 3">
            <a:extLst>
              <a:ext uri="{FF2B5EF4-FFF2-40B4-BE49-F238E27FC236}">
                <a16:creationId xmlns:a16="http://schemas.microsoft.com/office/drawing/2014/main" id="{5BAC775A-590C-A437-EAD2-9CEDDFEC3CD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13</a:t>
            </a:fld>
            <a:endParaRPr lang="en-US" dirty="0"/>
          </a:p>
        </p:txBody>
      </p:sp>
      <p:pic>
        <p:nvPicPr>
          <p:cNvPr id="6" name="Picture 5">
            <a:extLst>
              <a:ext uri="{FF2B5EF4-FFF2-40B4-BE49-F238E27FC236}">
                <a16:creationId xmlns:a16="http://schemas.microsoft.com/office/drawing/2014/main" id="{7F16D582-2E2D-337B-C12A-6643EDF2C892}"/>
              </a:ext>
            </a:extLst>
          </p:cNvPr>
          <p:cNvPicPr>
            <a:picLocks noChangeAspect="1"/>
          </p:cNvPicPr>
          <p:nvPr/>
        </p:nvPicPr>
        <p:blipFill>
          <a:blip r:embed="rId3"/>
          <a:stretch>
            <a:fillRect/>
          </a:stretch>
        </p:blipFill>
        <p:spPr>
          <a:xfrm>
            <a:off x="1551327" y="2202985"/>
            <a:ext cx="8876767" cy="3759404"/>
          </a:xfrm>
          <a:prstGeom prst="rect">
            <a:avLst/>
          </a:prstGeom>
        </p:spPr>
      </p:pic>
    </p:spTree>
    <p:extLst>
      <p:ext uri="{BB962C8B-B14F-4D97-AF65-F5344CB8AC3E}">
        <p14:creationId xmlns:p14="http://schemas.microsoft.com/office/powerpoint/2010/main" val="26301035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22F662-E1EF-5845-72EB-659BE6FD39D4}"/>
              </a:ext>
            </a:extLst>
          </p:cNvPr>
          <p:cNvSpPr>
            <a:spLocks noGrp="1"/>
          </p:cNvSpPr>
          <p:nvPr>
            <p:ph type="title"/>
          </p:nvPr>
        </p:nvSpPr>
        <p:spPr/>
        <p:txBody>
          <a:bodyPr>
            <a:normAutofit/>
          </a:bodyPr>
          <a:lstStyle/>
          <a:p>
            <a:r>
              <a:rPr lang="en-US" sz="3600" b="1" kern="0" dirty="0">
                <a:solidFill>
                  <a:srgbClr val="11284B"/>
                </a:solidFill>
                <a:latin typeface="Arial"/>
                <a:cs typeface="Arial"/>
              </a:rPr>
              <a:t>Retrieval-Augmented Generation (RAG) with Knowledge Graph</a:t>
            </a:r>
          </a:p>
        </p:txBody>
      </p:sp>
      <p:sp>
        <p:nvSpPr>
          <p:cNvPr id="7" name="Content Placeholder 6">
            <a:extLst>
              <a:ext uri="{FF2B5EF4-FFF2-40B4-BE49-F238E27FC236}">
                <a16:creationId xmlns:a16="http://schemas.microsoft.com/office/drawing/2014/main" id="{6E512E5E-CDA0-12D3-87D2-DF7AE7850C3B}"/>
              </a:ext>
            </a:extLst>
          </p:cNvPr>
          <p:cNvSpPr>
            <a:spLocks noGrp="1"/>
          </p:cNvSpPr>
          <p:nvPr>
            <p:ph idx="1"/>
          </p:nvPr>
        </p:nvSpPr>
        <p:spPr>
          <a:xfrm>
            <a:off x="508000" y="1600203"/>
            <a:ext cx="4471906" cy="4525963"/>
          </a:xfrm>
        </p:spPr>
        <p:txBody>
          <a:bodyPr>
            <a:normAutofit/>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Observation: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zh-CN" sz="2000" kern="0" dirty="0">
                <a:solidFill>
                  <a:schemeClr val="tx1">
                    <a:lumMod val="95000"/>
                    <a:lumOff val="5000"/>
                  </a:schemeClr>
                </a:solidFill>
                <a:latin typeface="Arial" panose="020B0604020202020204" pitchFamily="34" charset="0"/>
                <a:cs typeface="Arial" panose="020B0604020202020204" pitchFamily="34" charset="0"/>
              </a:rPr>
              <a:t>W</a:t>
            </a:r>
            <a:r>
              <a:rPr lang="en-US" sz="2000" kern="0" dirty="0">
                <a:solidFill>
                  <a:schemeClr val="tx1">
                    <a:lumMod val="95000"/>
                    <a:lumOff val="5000"/>
                  </a:schemeClr>
                </a:solidFill>
                <a:latin typeface="Arial" panose="020B0604020202020204" pitchFamily="34" charset="0"/>
                <a:cs typeface="Arial" panose="020B0604020202020204" pitchFamily="34" charset="0"/>
              </a:rPr>
              <a:t>hen the size of the model becomes large, retrain or finetune the model will be very time consuming</a:t>
            </a:r>
            <a:endParaRPr lang="en-US" sz="2000" dirty="0"/>
          </a:p>
        </p:txBody>
      </p:sp>
      <p:pic>
        <p:nvPicPr>
          <p:cNvPr id="8" name="Content Placeholder 3">
            <a:extLst>
              <a:ext uri="{FF2B5EF4-FFF2-40B4-BE49-F238E27FC236}">
                <a16:creationId xmlns:a16="http://schemas.microsoft.com/office/drawing/2014/main" id="{381DA838-3096-3A80-A3B5-555105FD9C7E}"/>
              </a:ext>
            </a:extLst>
          </p:cNvPr>
          <p:cNvPicPr>
            <a:picLocks noChangeAspect="1"/>
          </p:cNvPicPr>
          <p:nvPr/>
        </p:nvPicPr>
        <p:blipFill>
          <a:blip r:embed="rId2"/>
          <a:stretch>
            <a:fillRect/>
          </a:stretch>
        </p:blipFill>
        <p:spPr>
          <a:xfrm>
            <a:off x="4979906" y="1740517"/>
            <a:ext cx="7125658" cy="3964116"/>
          </a:xfrm>
          <a:prstGeom prst="rect">
            <a:avLst/>
          </a:prstGeom>
        </p:spPr>
      </p:pic>
      <p:sp>
        <p:nvSpPr>
          <p:cNvPr id="3" name="TextBox 2">
            <a:extLst>
              <a:ext uri="{FF2B5EF4-FFF2-40B4-BE49-F238E27FC236}">
                <a16:creationId xmlns:a16="http://schemas.microsoft.com/office/drawing/2014/main" id="{839CE2B8-727B-DF0B-D15B-66C3119C0002}"/>
              </a:ext>
            </a:extLst>
          </p:cNvPr>
          <p:cNvSpPr txBox="1"/>
          <p:nvPr/>
        </p:nvSpPr>
        <p:spPr>
          <a:xfrm>
            <a:off x="1460500" y="6107156"/>
            <a:ext cx="9391650" cy="646331"/>
          </a:xfrm>
          <a:prstGeom prst="rect">
            <a:avLst/>
          </a:prstGeom>
          <a:noFill/>
        </p:spPr>
        <p:txBody>
          <a:bodyPr wrap="square" rtlCol="0">
            <a:spAutoFit/>
          </a:bodyPr>
          <a:lstStyle/>
          <a:p>
            <a:r>
              <a:rPr lang="en-US" altLang="zh-CN" dirty="0">
                <a:solidFill>
                  <a:schemeClr val="bg1"/>
                </a:solidFill>
              </a:rPr>
              <a:t>More information related to RAG can be found in the tutorial titled 'Large Language Models for Graphs: Progresses and Directions,' as well as in many others.</a:t>
            </a:r>
            <a:endParaRPr lang="en-US" dirty="0">
              <a:solidFill>
                <a:schemeClr val="bg1"/>
              </a:solidFill>
            </a:endParaRPr>
          </a:p>
        </p:txBody>
      </p:sp>
      <p:sp>
        <p:nvSpPr>
          <p:cNvPr id="4" name="Slide Number Placeholder 3">
            <a:extLst>
              <a:ext uri="{FF2B5EF4-FFF2-40B4-BE49-F238E27FC236}">
                <a16:creationId xmlns:a16="http://schemas.microsoft.com/office/drawing/2014/main" id="{72FBBFD3-565C-1C24-9C9B-2E069BA89293}"/>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14</a:t>
            </a:fld>
            <a:endParaRPr lang="en-US" dirty="0"/>
          </a:p>
        </p:txBody>
      </p:sp>
    </p:spTree>
    <p:extLst>
      <p:ext uri="{BB962C8B-B14F-4D97-AF65-F5344CB8AC3E}">
        <p14:creationId xmlns:p14="http://schemas.microsoft.com/office/powerpoint/2010/main" val="38500788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84B4-481D-1A8B-B6C3-F80D21092EE2}"/>
              </a:ext>
            </a:extLst>
          </p:cNvPr>
          <p:cNvSpPr>
            <a:spLocks noGrp="1"/>
          </p:cNvSpPr>
          <p:nvPr>
            <p:ph type="title"/>
          </p:nvPr>
        </p:nvSpPr>
        <p:spPr/>
        <p:txBody>
          <a:bodyPr>
            <a:noAutofit/>
          </a:bodyPr>
          <a:lstStyle/>
          <a:p>
            <a:r>
              <a:rPr lang="en-US" sz="4000" b="1" kern="0" dirty="0">
                <a:solidFill>
                  <a:srgbClr val="11284B"/>
                </a:solidFill>
                <a:latin typeface="Arial"/>
                <a:cs typeface="Arial"/>
              </a:rPr>
              <a:t>KG-GPT: A General Framework for Reasoning on KGs Using LLMs</a:t>
            </a:r>
          </a:p>
        </p:txBody>
      </p:sp>
      <p:sp>
        <p:nvSpPr>
          <p:cNvPr id="3" name="Content Placeholder 2">
            <a:extLst>
              <a:ext uri="{FF2B5EF4-FFF2-40B4-BE49-F238E27FC236}">
                <a16:creationId xmlns:a16="http://schemas.microsoft.com/office/drawing/2014/main" id="{AA21CDFE-1D62-02E2-6D41-C107261683D5}"/>
              </a:ext>
            </a:extLst>
          </p:cNvPr>
          <p:cNvSpPr>
            <a:spLocks noGrp="1"/>
          </p:cNvSpPr>
          <p:nvPr>
            <p:ph idx="1"/>
          </p:nvPr>
        </p:nvSpPr>
        <p:spPr/>
        <p:txBody>
          <a:bodyPr>
            <a:normAutofit/>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Goal: utilize language models and knowledge graphs to answer a more complex natural language questions</a:t>
            </a:r>
          </a:p>
          <a:p>
            <a:pPr marL="3429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Idea:</a:t>
            </a:r>
          </a:p>
        </p:txBody>
      </p:sp>
      <p:pic>
        <p:nvPicPr>
          <p:cNvPr id="5" name="Picture 4">
            <a:extLst>
              <a:ext uri="{FF2B5EF4-FFF2-40B4-BE49-F238E27FC236}">
                <a16:creationId xmlns:a16="http://schemas.microsoft.com/office/drawing/2014/main" id="{302651A1-AA0A-A929-1B06-7738BB66C80A}"/>
              </a:ext>
            </a:extLst>
          </p:cNvPr>
          <p:cNvPicPr>
            <a:picLocks noChangeAspect="1"/>
          </p:cNvPicPr>
          <p:nvPr/>
        </p:nvPicPr>
        <p:blipFill>
          <a:blip r:embed="rId3"/>
          <a:stretch>
            <a:fillRect/>
          </a:stretch>
        </p:blipFill>
        <p:spPr>
          <a:xfrm>
            <a:off x="2022549" y="3095853"/>
            <a:ext cx="8045301" cy="1893246"/>
          </a:xfrm>
          <a:prstGeom prst="rect">
            <a:avLst/>
          </a:prstGeom>
        </p:spPr>
      </p:pic>
      <p:sp>
        <p:nvSpPr>
          <p:cNvPr id="6" name="TextBox 5">
            <a:extLst>
              <a:ext uri="{FF2B5EF4-FFF2-40B4-BE49-F238E27FC236}">
                <a16:creationId xmlns:a16="http://schemas.microsoft.com/office/drawing/2014/main" id="{04F17243-1C30-A0A7-3BF3-0D965200317B}"/>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J. Kim, Y. Kwon, Y. Jo, E. Choi. 2023. KG-GPT: A General Framework for Reasoning on Knowledge Graphs Using Large Language Models (EMNLP 23).</a:t>
            </a:r>
          </a:p>
        </p:txBody>
      </p:sp>
      <p:sp>
        <p:nvSpPr>
          <p:cNvPr id="4" name="Slide Number Placeholder 3">
            <a:extLst>
              <a:ext uri="{FF2B5EF4-FFF2-40B4-BE49-F238E27FC236}">
                <a16:creationId xmlns:a16="http://schemas.microsoft.com/office/drawing/2014/main" id="{3B8A4F76-1010-0AC8-98B8-03B82208DC36}"/>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15</a:t>
            </a:fld>
            <a:endParaRPr lang="en-US" dirty="0"/>
          </a:p>
        </p:txBody>
      </p:sp>
    </p:spTree>
    <p:extLst>
      <p:ext uri="{BB962C8B-B14F-4D97-AF65-F5344CB8AC3E}">
        <p14:creationId xmlns:p14="http://schemas.microsoft.com/office/powerpoint/2010/main" val="99753182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5684B4-481D-1A8B-B6C3-F80D21092EE2}"/>
              </a:ext>
            </a:extLst>
          </p:cNvPr>
          <p:cNvSpPr>
            <a:spLocks noGrp="1"/>
          </p:cNvSpPr>
          <p:nvPr>
            <p:ph type="title"/>
          </p:nvPr>
        </p:nvSpPr>
        <p:spPr/>
        <p:txBody>
          <a:bodyPr>
            <a:noAutofit/>
          </a:bodyPr>
          <a:lstStyle/>
          <a:p>
            <a:r>
              <a:rPr lang="en-US" sz="4000" b="1" kern="0" dirty="0">
                <a:solidFill>
                  <a:srgbClr val="11284B"/>
                </a:solidFill>
                <a:latin typeface="Arial"/>
                <a:cs typeface="Arial"/>
              </a:rPr>
              <a:t>KG-GPT: A General Framework for Reasoning on KGs Using LLMs</a:t>
            </a:r>
          </a:p>
        </p:txBody>
      </p:sp>
      <p:sp>
        <p:nvSpPr>
          <p:cNvPr id="3" name="Content Placeholder 2">
            <a:extLst>
              <a:ext uri="{FF2B5EF4-FFF2-40B4-BE49-F238E27FC236}">
                <a16:creationId xmlns:a16="http://schemas.microsoft.com/office/drawing/2014/main" id="{AA21CDFE-1D62-02E2-6D41-C107261683D5}"/>
              </a:ext>
            </a:extLst>
          </p:cNvPr>
          <p:cNvSpPr>
            <a:spLocks noGrp="1"/>
          </p:cNvSpPr>
          <p:nvPr>
            <p:ph idx="1"/>
          </p:nvPr>
        </p:nvSpPr>
        <p:spPr>
          <a:xfrm>
            <a:off x="508000" y="1600203"/>
            <a:ext cx="4397153" cy="4525963"/>
          </a:xfrm>
        </p:spPr>
        <p:txBody>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Sentence Segmentation</a:t>
            </a:r>
          </a:p>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Graph Retrieval</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altLang="ko" sz="2000" kern="0" dirty="0">
                <a:solidFill>
                  <a:schemeClr val="tx1">
                    <a:lumMod val="95000"/>
                    <a:lumOff val="5000"/>
                  </a:schemeClr>
                </a:solidFill>
                <a:latin typeface="Arial" panose="020B0604020202020204" pitchFamily="34" charset="0"/>
                <a:cs typeface="Arial" panose="020B0604020202020204" pitchFamily="34" charset="0"/>
              </a:rPr>
              <a:t>Extract relation candidates from KG</a:t>
            </a:r>
          </a:p>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Inference</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Graph to prompt</a:t>
            </a:r>
          </a:p>
        </p:txBody>
      </p:sp>
      <p:pic>
        <p:nvPicPr>
          <p:cNvPr id="4" name="Google Shape;131;p22">
            <a:extLst>
              <a:ext uri="{FF2B5EF4-FFF2-40B4-BE49-F238E27FC236}">
                <a16:creationId xmlns:a16="http://schemas.microsoft.com/office/drawing/2014/main" id="{E2087382-D91B-00A1-DBC7-12DE4B367A52}"/>
              </a:ext>
            </a:extLst>
          </p:cNvPr>
          <p:cNvPicPr preferRelativeResize="0">
            <a:picLocks/>
          </p:cNvPicPr>
          <p:nvPr/>
        </p:nvPicPr>
        <p:blipFill>
          <a:blip r:embed="rId3">
            <a:alphaModFix/>
          </a:blip>
          <a:stretch>
            <a:fillRect/>
          </a:stretch>
        </p:blipFill>
        <p:spPr>
          <a:xfrm>
            <a:off x="4781519" y="1600201"/>
            <a:ext cx="7126946" cy="4120116"/>
          </a:xfrm>
          <a:prstGeom prst="rect">
            <a:avLst/>
          </a:prstGeom>
          <a:noFill/>
          <a:ln>
            <a:noFill/>
          </a:ln>
        </p:spPr>
      </p:pic>
      <p:sp>
        <p:nvSpPr>
          <p:cNvPr id="5" name="TextBox 4">
            <a:extLst>
              <a:ext uri="{FF2B5EF4-FFF2-40B4-BE49-F238E27FC236}">
                <a16:creationId xmlns:a16="http://schemas.microsoft.com/office/drawing/2014/main" id="{7AE2EE55-D34E-4EC0-1970-D1D038AF7C0F}"/>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J. Kim, Y. Kwon, Y. Jo, E. Choi. 2023. KG-GPT: A General Framework for Reasoning on Knowledge Graphs Using Large Language Models (EMNLP 23).</a:t>
            </a:r>
          </a:p>
        </p:txBody>
      </p:sp>
      <p:sp>
        <p:nvSpPr>
          <p:cNvPr id="6" name="Slide Number Placeholder 3">
            <a:extLst>
              <a:ext uri="{FF2B5EF4-FFF2-40B4-BE49-F238E27FC236}">
                <a16:creationId xmlns:a16="http://schemas.microsoft.com/office/drawing/2014/main" id="{F74110E1-2466-2639-3711-CDC8ADABDC21}"/>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16</a:t>
            </a:fld>
            <a:endParaRPr lang="en-US" dirty="0"/>
          </a:p>
        </p:txBody>
      </p:sp>
    </p:spTree>
    <p:extLst>
      <p:ext uri="{BB962C8B-B14F-4D97-AF65-F5344CB8AC3E}">
        <p14:creationId xmlns:p14="http://schemas.microsoft.com/office/powerpoint/2010/main" val="39074903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D7C529B0-50ED-BE8B-D721-FB6966ADFCF9}"/>
              </a:ext>
            </a:extLst>
          </p:cNvPr>
          <p:cNvPicPr>
            <a:picLocks noChangeAspect="1"/>
          </p:cNvPicPr>
          <p:nvPr/>
        </p:nvPicPr>
        <p:blipFill>
          <a:blip r:embed="rId3"/>
          <a:stretch>
            <a:fillRect/>
          </a:stretch>
        </p:blipFill>
        <p:spPr>
          <a:xfrm>
            <a:off x="3654679" y="2823069"/>
            <a:ext cx="5314897" cy="2843936"/>
          </a:xfrm>
          <a:prstGeom prst="rect">
            <a:avLst/>
          </a:prstGeom>
        </p:spPr>
      </p:pic>
      <p:sp>
        <p:nvSpPr>
          <p:cNvPr id="2" name="Title 1">
            <a:extLst>
              <a:ext uri="{FF2B5EF4-FFF2-40B4-BE49-F238E27FC236}">
                <a16:creationId xmlns:a16="http://schemas.microsoft.com/office/drawing/2014/main" id="{D386418E-97D3-E92D-C92A-52104BEF1311}"/>
              </a:ext>
            </a:extLst>
          </p:cNvPr>
          <p:cNvSpPr>
            <a:spLocks noGrp="1"/>
          </p:cNvSpPr>
          <p:nvPr>
            <p:ph type="title"/>
          </p:nvPr>
        </p:nvSpPr>
        <p:spPr/>
        <p:txBody>
          <a:bodyPr>
            <a:normAutofit fontScale="90000"/>
          </a:bodyPr>
          <a:lstStyle/>
          <a:p>
            <a:r>
              <a:rPr lang="en-US" b="1" kern="0" dirty="0">
                <a:solidFill>
                  <a:srgbClr val="11284B"/>
                </a:solidFill>
                <a:latin typeface="Arial"/>
                <a:cs typeface="Arial"/>
              </a:rPr>
              <a:t>KG-GPT: A General Framework for Reasoning on KGs Using LLMs</a:t>
            </a:r>
            <a:endParaRPr lang="en-US" dirty="0"/>
          </a:p>
        </p:txBody>
      </p:sp>
      <p:sp>
        <p:nvSpPr>
          <p:cNvPr id="3" name="Content Placeholder 2">
            <a:extLst>
              <a:ext uri="{FF2B5EF4-FFF2-40B4-BE49-F238E27FC236}">
                <a16:creationId xmlns:a16="http://schemas.microsoft.com/office/drawing/2014/main" id="{1304AD76-670C-B042-94C1-F2F8549809A9}"/>
              </a:ext>
            </a:extLst>
          </p:cNvPr>
          <p:cNvSpPr>
            <a:spLocks noGrp="1"/>
          </p:cNvSpPr>
          <p:nvPr>
            <p:ph idx="1"/>
          </p:nvPr>
        </p:nvSpPr>
        <p:spPr/>
        <p:txBody>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Observation: combining KG with LLMs can significantly improve accuracy</a:t>
            </a:r>
          </a:p>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Dataset: </a:t>
            </a:r>
            <a:r>
              <a:rPr lang="en-US" kern="0" dirty="0" err="1">
                <a:solidFill>
                  <a:schemeClr val="tx1">
                    <a:lumMod val="95000"/>
                    <a:lumOff val="5000"/>
                  </a:schemeClr>
                </a:solidFill>
                <a:latin typeface="Arial" panose="020B0604020202020204" pitchFamily="34" charset="0"/>
                <a:cs typeface="Arial" panose="020B0604020202020204" pitchFamily="34" charset="0"/>
              </a:rPr>
              <a:t>MetaQA</a:t>
            </a:r>
            <a:endParaRPr lang="en-US"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5" name="Rectangle 4">
            <a:extLst>
              <a:ext uri="{FF2B5EF4-FFF2-40B4-BE49-F238E27FC236}">
                <a16:creationId xmlns:a16="http://schemas.microsoft.com/office/drawing/2014/main" id="{EE2A3008-B732-8E49-C639-9C87AAF67D20}"/>
              </a:ext>
            </a:extLst>
          </p:cNvPr>
          <p:cNvSpPr/>
          <p:nvPr/>
        </p:nvSpPr>
        <p:spPr>
          <a:xfrm>
            <a:off x="3522920" y="4614530"/>
            <a:ext cx="5816571" cy="28539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6" name="Rectangle 5">
            <a:extLst>
              <a:ext uri="{FF2B5EF4-FFF2-40B4-BE49-F238E27FC236}">
                <a16:creationId xmlns:a16="http://schemas.microsoft.com/office/drawing/2014/main" id="{ACB1DF34-540E-21AE-DC13-B316EFA6CBD3}"/>
              </a:ext>
            </a:extLst>
          </p:cNvPr>
          <p:cNvSpPr/>
          <p:nvPr/>
        </p:nvSpPr>
        <p:spPr>
          <a:xfrm>
            <a:off x="3522920" y="3831191"/>
            <a:ext cx="5816571" cy="285393"/>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19174246-9CA8-240D-813D-ECFE338DA5DE}"/>
              </a:ext>
            </a:extLst>
          </p:cNvPr>
          <p:cNvSpPr/>
          <p:nvPr/>
        </p:nvSpPr>
        <p:spPr>
          <a:xfrm>
            <a:off x="3522920" y="4891881"/>
            <a:ext cx="5816571" cy="235066"/>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8" name="Arrow: Right 7">
            <a:extLst>
              <a:ext uri="{FF2B5EF4-FFF2-40B4-BE49-F238E27FC236}">
                <a16:creationId xmlns:a16="http://schemas.microsoft.com/office/drawing/2014/main" id="{78755739-5A29-FE42-D6A9-D057D6949B3B}"/>
              </a:ext>
            </a:extLst>
          </p:cNvPr>
          <p:cNvSpPr/>
          <p:nvPr/>
        </p:nvSpPr>
        <p:spPr>
          <a:xfrm>
            <a:off x="3137279" y="4614530"/>
            <a:ext cx="296392" cy="285393"/>
          </a:xfrm>
          <a:prstGeom prst="rightArrow">
            <a:avLst/>
          </a:prstGeom>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25043B56-3800-C7F2-6937-3BEF7A9EB03F}"/>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J. Kim, Y. Kwon, Y. Jo, E. Choi. 2023. KG-GPT: A General Framework for Reasoning on Knowledge Graphs Using Large Language Models (EMNLP 23).</a:t>
            </a:r>
          </a:p>
        </p:txBody>
      </p:sp>
      <p:sp>
        <p:nvSpPr>
          <p:cNvPr id="4" name="Slide Number Placeholder 3">
            <a:extLst>
              <a:ext uri="{FF2B5EF4-FFF2-40B4-BE49-F238E27FC236}">
                <a16:creationId xmlns:a16="http://schemas.microsoft.com/office/drawing/2014/main" id="{7807DF58-E2A1-4971-3794-04A4941B73A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17</a:t>
            </a:fld>
            <a:endParaRPr lang="en-US" dirty="0"/>
          </a:p>
        </p:txBody>
      </p:sp>
    </p:spTree>
    <p:extLst>
      <p:ext uri="{BB962C8B-B14F-4D97-AF65-F5344CB8AC3E}">
        <p14:creationId xmlns:p14="http://schemas.microsoft.com/office/powerpoint/2010/main" val="19054995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CBCDCB-1191-1ECC-209E-378B124AC070}"/>
              </a:ext>
            </a:extLst>
          </p:cNvPr>
          <p:cNvSpPr>
            <a:spLocks noGrp="1"/>
          </p:cNvSpPr>
          <p:nvPr>
            <p:ph type="title"/>
          </p:nvPr>
        </p:nvSpPr>
        <p:spPr/>
        <p:txBody>
          <a:bodyPr>
            <a:normAutofit/>
          </a:bodyPr>
          <a:lstStyle/>
          <a:p>
            <a:r>
              <a:rPr lang="en-US" sz="3600" b="1" kern="0" dirty="0">
                <a:solidFill>
                  <a:srgbClr val="11284B"/>
                </a:solidFill>
                <a:latin typeface="Arial"/>
                <a:cs typeface="Arial"/>
              </a:rPr>
              <a:t>REPLUG: Retrieval-Augmented Black-Box Language Models</a:t>
            </a:r>
          </a:p>
        </p:txBody>
      </p:sp>
      <p:sp>
        <p:nvSpPr>
          <p:cNvPr id="3" name="Content Placeholder 2">
            <a:extLst>
              <a:ext uri="{FF2B5EF4-FFF2-40B4-BE49-F238E27FC236}">
                <a16:creationId xmlns:a16="http://schemas.microsoft.com/office/drawing/2014/main" id="{0387DDE1-28B7-9959-CA9F-E26DFDE45556}"/>
              </a:ext>
            </a:extLst>
          </p:cNvPr>
          <p:cNvSpPr>
            <a:spLocks noGrp="1"/>
          </p:cNvSpPr>
          <p:nvPr>
            <p:ph idx="1"/>
          </p:nvPr>
        </p:nvSpPr>
        <p:spPr>
          <a:xfrm>
            <a:off x="508000" y="1600203"/>
            <a:ext cx="6089650" cy="4525963"/>
          </a:xfrm>
        </p:spPr>
        <p:txBody>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Previous </a:t>
            </a:r>
            <a:r>
              <a:rPr lang="en-US" altLang="zh-CN" kern="0" dirty="0">
                <a:solidFill>
                  <a:schemeClr val="tx1">
                    <a:lumMod val="95000"/>
                    <a:lumOff val="5000"/>
                  </a:schemeClr>
                </a:solidFill>
                <a:latin typeface="Arial" panose="020B0604020202020204" pitchFamily="34" charset="0"/>
                <a:cs typeface="Arial" panose="020B0604020202020204" pitchFamily="34" charset="0"/>
              </a:rPr>
              <a:t>methods</a:t>
            </a:r>
            <a:r>
              <a:rPr lang="en-US" kern="0" dirty="0">
                <a:solidFill>
                  <a:schemeClr val="tx1">
                    <a:lumMod val="95000"/>
                    <a:lumOff val="5000"/>
                  </a:schemeClr>
                </a:solidFill>
                <a:latin typeface="Arial" panose="020B0604020202020204" pitchFamily="34" charset="0"/>
                <a:cs typeface="Arial" panose="020B0604020202020204" pitchFamily="34" charset="0"/>
              </a:rPr>
              <a:t>:</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Enhance a language model with retrieval by </a:t>
            </a:r>
            <a:r>
              <a:rPr lang="en-US" sz="2000" kern="0" dirty="0">
                <a:solidFill>
                  <a:srgbClr val="FF0000"/>
                </a:solidFill>
                <a:latin typeface="Arial" panose="020B0604020202020204" pitchFamily="34" charset="0"/>
                <a:cs typeface="Arial" panose="020B0604020202020204" pitchFamily="34" charset="0"/>
              </a:rPr>
              <a:t>updating the LM’s parameters</a:t>
            </a:r>
          </a:p>
          <a:p>
            <a:pPr lvl="1"/>
            <a:endParaRPr lang="en-US" dirty="0"/>
          </a:p>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REPLUG: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Treats the language model as a black box</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Augments it with a frozen or tunable retriever</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Makes REPLUG applicable to large LMs, which are often served via APIs.</a:t>
            </a:r>
          </a:p>
        </p:txBody>
      </p:sp>
      <p:pic>
        <p:nvPicPr>
          <p:cNvPr id="5" name="Picture 4">
            <a:extLst>
              <a:ext uri="{FF2B5EF4-FFF2-40B4-BE49-F238E27FC236}">
                <a16:creationId xmlns:a16="http://schemas.microsoft.com/office/drawing/2014/main" id="{5741D688-A169-97AB-318B-BE39F86D1DF5}"/>
              </a:ext>
            </a:extLst>
          </p:cNvPr>
          <p:cNvPicPr>
            <a:picLocks noChangeAspect="1"/>
          </p:cNvPicPr>
          <p:nvPr/>
        </p:nvPicPr>
        <p:blipFill>
          <a:blip r:embed="rId2"/>
          <a:stretch>
            <a:fillRect/>
          </a:stretch>
        </p:blipFill>
        <p:spPr>
          <a:xfrm>
            <a:off x="6705600" y="1657353"/>
            <a:ext cx="5354581" cy="3965045"/>
          </a:xfrm>
          <a:prstGeom prst="rect">
            <a:avLst/>
          </a:prstGeom>
        </p:spPr>
      </p:pic>
      <p:sp>
        <p:nvSpPr>
          <p:cNvPr id="4" name="Slide Number Placeholder 3">
            <a:extLst>
              <a:ext uri="{FF2B5EF4-FFF2-40B4-BE49-F238E27FC236}">
                <a16:creationId xmlns:a16="http://schemas.microsoft.com/office/drawing/2014/main" id="{C294DBE8-7599-B434-45A4-EA346CB95A13}"/>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18</a:t>
            </a:fld>
            <a:endParaRPr lang="en-US" dirty="0"/>
          </a:p>
        </p:txBody>
      </p:sp>
    </p:spTree>
    <p:extLst>
      <p:ext uri="{BB962C8B-B14F-4D97-AF65-F5344CB8AC3E}">
        <p14:creationId xmlns:p14="http://schemas.microsoft.com/office/powerpoint/2010/main" val="140322479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3977-6ACB-2266-3D64-0E0C11709752}"/>
              </a:ext>
            </a:extLst>
          </p:cNvPr>
          <p:cNvSpPr>
            <a:spLocks noGrp="1"/>
          </p:cNvSpPr>
          <p:nvPr>
            <p:ph type="title"/>
          </p:nvPr>
        </p:nvSpPr>
        <p:spPr/>
        <p:txBody>
          <a:bodyPr>
            <a:normAutofit/>
          </a:bodyPr>
          <a:lstStyle/>
          <a:p>
            <a:r>
              <a:rPr lang="en-US" sz="3600" b="1" kern="0" dirty="0">
                <a:solidFill>
                  <a:srgbClr val="11284B"/>
                </a:solidFill>
                <a:latin typeface="Arial"/>
                <a:cs typeface="Arial"/>
              </a:rPr>
              <a:t>REPLUG</a:t>
            </a:r>
          </a:p>
        </p:txBody>
      </p:sp>
      <p:sp>
        <p:nvSpPr>
          <p:cNvPr id="3" name="Content Placeholder 2">
            <a:extLst>
              <a:ext uri="{FF2B5EF4-FFF2-40B4-BE49-F238E27FC236}">
                <a16:creationId xmlns:a16="http://schemas.microsoft.com/office/drawing/2014/main" id="{AB98D075-1CDD-DA64-CF8A-24183ACEC41E}"/>
              </a:ext>
            </a:extLst>
          </p:cNvPr>
          <p:cNvSpPr>
            <a:spLocks noGrp="1"/>
          </p:cNvSpPr>
          <p:nvPr>
            <p:ph idx="1"/>
          </p:nvPr>
        </p:nvSpPr>
        <p:spPr/>
        <p:txBody>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First retrieves a small set of relevant documents from an external corpus</a:t>
            </a:r>
          </a:p>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Then pass the concatenation of each retrieved document with the input context through the LM in parallel, and ensemble the predicted probabilities</a:t>
            </a:r>
          </a:p>
        </p:txBody>
      </p:sp>
      <p:pic>
        <p:nvPicPr>
          <p:cNvPr id="5" name="Picture 4">
            <a:extLst>
              <a:ext uri="{FF2B5EF4-FFF2-40B4-BE49-F238E27FC236}">
                <a16:creationId xmlns:a16="http://schemas.microsoft.com/office/drawing/2014/main" id="{541F5506-148D-029C-EFB2-C153A5A93D16}"/>
              </a:ext>
            </a:extLst>
          </p:cNvPr>
          <p:cNvPicPr>
            <a:picLocks noChangeAspect="1"/>
          </p:cNvPicPr>
          <p:nvPr/>
        </p:nvPicPr>
        <p:blipFill>
          <a:blip r:embed="rId2"/>
          <a:stretch>
            <a:fillRect/>
          </a:stretch>
        </p:blipFill>
        <p:spPr>
          <a:xfrm>
            <a:off x="2082800" y="3164664"/>
            <a:ext cx="8350250" cy="2743295"/>
          </a:xfrm>
          <a:prstGeom prst="rect">
            <a:avLst/>
          </a:prstGeom>
        </p:spPr>
      </p:pic>
      <p:sp>
        <p:nvSpPr>
          <p:cNvPr id="4" name="Slide Number Placeholder 3">
            <a:extLst>
              <a:ext uri="{FF2B5EF4-FFF2-40B4-BE49-F238E27FC236}">
                <a16:creationId xmlns:a16="http://schemas.microsoft.com/office/drawing/2014/main" id="{2EA5A80F-9DD8-9ADC-0500-3A9254F04538}"/>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19</a:t>
            </a:fld>
            <a:endParaRPr lang="en-US" dirty="0"/>
          </a:p>
        </p:txBody>
      </p:sp>
    </p:spTree>
    <p:extLst>
      <p:ext uri="{BB962C8B-B14F-4D97-AF65-F5344CB8AC3E}">
        <p14:creationId xmlns:p14="http://schemas.microsoft.com/office/powerpoint/2010/main" val="35298608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3091DA4-0779-FE57-CDD8-3A0630C22F92}"/>
              </a:ext>
            </a:extLst>
          </p:cNvPr>
          <p:cNvSpPr txBox="1"/>
          <p:nvPr/>
        </p:nvSpPr>
        <p:spPr>
          <a:xfrm>
            <a:off x="810452" y="5962389"/>
            <a:ext cx="9385849" cy="415498"/>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J. Huang. https://teapot123.github.io/files/CSE561A_slides/Lecture_1.pdf</a:t>
            </a:r>
          </a:p>
          <a:p>
            <a:pPr marL="171450" indent="-171450">
              <a:buFont typeface="Arial" panose="020B0604020202020204" pitchFamily="34" charset="0"/>
              <a:buChar char="•"/>
            </a:pPr>
            <a:r>
              <a:rPr lang="en-US" sz="1050" dirty="0">
                <a:solidFill>
                  <a:schemeClr val="bg1"/>
                </a:solidFill>
              </a:rPr>
              <a:t>[2] Google Cloud Tech. Introduction to Large Language Models. (2023). </a:t>
            </a:r>
          </a:p>
        </p:txBody>
      </p:sp>
      <p:sp>
        <p:nvSpPr>
          <p:cNvPr id="2" name="Title 1">
            <a:extLst>
              <a:ext uri="{FF2B5EF4-FFF2-40B4-BE49-F238E27FC236}">
                <a16:creationId xmlns:a16="http://schemas.microsoft.com/office/drawing/2014/main" id="{91F20214-54B2-76EC-BC95-15C112576680}"/>
              </a:ext>
            </a:extLst>
          </p:cNvPr>
          <p:cNvSpPr>
            <a:spLocks noGrp="1"/>
          </p:cNvSpPr>
          <p:nvPr>
            <p:ph type="title"/>
          </p:nvPr>
        </p:nvSpPr>
        <p:spPr/>
        <p:txBody>
          <a:bodyPr>
            <a:normAutofit/>
          </a:bodyPr>
          <a:lstStyle/>
          <a:p>
            <a:r>
              <a:rPr lang="en-US" b="1" kern="0" dirty="0">
                <a:solidFill>
                  <a:srgbClr val="11284B"/>
                </a:solidFill>
                <a:latin typeface="Arial"/>
                <a:cs typeface="Arial"/>
              </a:rPr>
              <a:t>Large Language Models</a:t>
            </a:r>
          </a:p>
        </p:txBody>
      </p:sp>
      <p:sp>
        <p:nvSpPr>
          <p:cNvPr id="3" name="Content Placeholder 2">
            <a:extLst>
              <a:ext uri="{FF2B5EF4-FFF2-40B4-BE49-F238E27FC236}">
                <a16:creationId xmlns:a16="http://schemas.microsoft.com/office/drawing/2014/main" id="{D3059945-DA3A-3CFC-1F5A-8742B0FA130A}"/>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Language model: a probability distribution over strings of text</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Sally fed my cat with meat: P(Sally, feed, my, cat, with, meat) = 0.03,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My cat fed Sally with meat: P(My, cat, fed, Sally, with, meat) = 0.005, </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Fed cat meat my </a:t>
            </a:r>
            <a:r>
              <a:rPr lang="en-US" sz="2000" kern="0" dirty="0" err="1">
                <a:solidFill>
                  <a:schemeClr val="tx1">
                    <a:lumMod val="95000"/>
                    <a:lumOff val="5000"/>
                  </a:schemeClr>
                </a:solidFill>
                <a:latin typeface="Arial" panose="020B0604020202020204" pitchFamily="34" charset="0"/>
                <a:cs typeface="Arial" panose="020B0604020202020204" pitchFamily="34" charset="0"/>
              </a:rPr>
              <a:t>my</a:t>
            </a:r>
            <a:r>
              <a:rPr lang="en-US" sz="2000" kern="0" dirty="0">
                <a:solidFill>
                  <a:schemeClr val="tx1">
                    <a:lumMod val="95000"/>
                    <a:lumOff val="5000"/>
                  </a:schemeClr>
                </a:solidFill>
                <a:latin typeface="Arial" panose="020B0604020202020204" pitchFamily="34" charset="0"/>
                <a:cs typeface="Arial" panose="020B0604020202020204" pitchFamily="34" charset="0"/>
              </a:rPr>
              <a:t> with: P(Fed, cat, meat, my, my, with) = 0.0001</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Large language models (LLM): </a:t>
            </a: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large, general-purpose language models can be pre-trained and then fine-tuned for specific purposes</a:t>
            </a:r>
            <a:r>
              <a:rPr lang="en-US" sz="2400" kern="0" dirty="0">
                <a:solidFill>
                  <a:schemeClr val="tx1">
                    <a:lumMod val="95000"/>
                    <a:lumOff val="5000"/>
                  </a:schemeClr>
                </a:solidFill>
                <a:latin typeface="Arial" panose="020B0604020202020204" pitchFamily="34" charset="0"/>
                <a:cs typeface="Arial" panose="020B0604020202020204" pitchFamily="34" charset="0"/>
              </a:rPr>
              <a:t> [2]</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Examples: GPT-3.5, GPT-4, Llama2 and Llama3</a:t>
            </a:r>
          </a:p>
        </p:txBody>
      </p:sp>
      <p:sp>
        <p:nvSpPr>
          <p:cNvPr id="4" name="Slide Number Placeholder 3">
            <a:extLst>
              <a:ext uri="{FF2B5EF4-FFF2-40B4-BE49-F238E27FC236}">
                <a16:creationId xmlns:a16="http://schemas.microsoft.com/office/drawing/2014/main" id="{FEAEA276-18DB-6885-5FA8-9949294D5188}"/>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a:t>
            </a:fld>
            <a:endParaRPr lang="en-US" dirty="0"/>
          </a:p>
        </p:txBody>
      </p:sp>
    </p:spTree>
    <p:extLst>
      <p:ext uri="{BB962C8B-B14F-4D97-AF65-F5344CB8AC3E}">
        <p14:creationId xmlns:p14="http://schemas.microsoft.com/office/powerpoint/2010/main" val="230687713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EF3977-6ACB-2266-3D64-0E0C11709752}"/>
              </a:ext>
            </a:extLst>
          </p:cNvPr>
          <p:cNvSpPr>
            <a:spLocks noGrp="1"/>
          </p:cNvSpPr>
          <p:nvPr>
            <p:ph type="title"/>
          </p:nvPr>
        </p:nvSpPr>
        <p:spPr/>
        <p:txBody>
          <a:bodyPr>
            <a:normAutofit/>
          </a:bodyPr>
          <a:lstStyle/>
          <a:p>
            <a:r>
              <a:rPr lang="en-US" sz="3600" b="1" kern="0" dirty="0">
                <a:solidFill>
                  <a:srgbClr val="11284B"/>
                </a:solidFill>
                <a:latin typeface="Arial"/>
                <a:cs typeface="Arial"/>
              </a:rPr>
              <a:t>REPLUG LSR</a:t>
            </a:r>
          </a:p>
        </p:txBody>
      </p:sp>
      <p:sp>
        <p:nvSpPr>
          <p:cNvPr id="3" name="Content Placeholder 2">
            <a:extLst>
              <a:ext uri="{FF2B5EF4-FFF2-40B4-BE49-F238E27FC236}">
                <a16:creationId xmlns:a16="http://schemas.microsoft.com/office/drawing/2014/main" id="{AB98D075-1CDD-DA64-CF8A-24183ACEC41E}"/>
              </a:ext>
            </a:extLst>
          </p:cNvPr>
          <p:cNvSpPr>
            <a:spLocks noGrp="1"/>
          </p:cNvSpPr>
          <p:nvPr>
            <p:ph idx="1"/>
          </p:nvPr>
        </p:nvSpPr>
        <p:spPr/>
        <p:txBody>
          <a:bodyPr>
            <a:normAutofit/>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(1) Using retriever to computing the retrieval likelihood</a:t>
            </a:r>
          </a:p>
          <a:p>
            <a:pPr marL="342900" lvl="1"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(2) Computing LM likelihood</a:t>
            </a:r>
          </a:p>
          <a:p>
            <a:pPr marL="342900" lvl="1"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(3) Updating the retrieval model parameters by minimizing the KL divergence between the retrieval likelihood and the LM’s score distribution</a:t>
            </a:r>
          </a:p>
        </p:txBody>
      </p:sp>
      <p:pic>
        <p:nvPicPr>
          <p:cNvPr id="6" name="Picture 5">
            <a:extLst>
              <a:ext uri="{FF2B5EF4-FFF2-40B4-BE49-F238E27FC236}">
                <a16:creationId xmlns:a16="http://schemas.microsoft.com/office/drawing/2014/main" id="{230B4BF6-BE9B-3F68-E7A4-7CCB3DDAFF6F}"/>
              </a:ext>
            </a:extLst>
          </p:cNvPr>
          <p:cNvPicPr>
            <a:picLocks noChangeAspect="1"/>
          </p:cNvPicPr>
          <p:nvPr/>
        </p:nvPicPr>
        <p:blipFill>
          <a:blip r:embed="rId2"/>
          <a:stretch>
            <a:fillRect/>
          </a:stretch>
        </p:blipFill>
        <p:spPr>
          <a:xfrm>
            <a:off x="3234530" y="3518669"/>
            <a:ext cx="5927753" cy="2367781"/>
          </a:xfrm>
          <a:prstGeom prst="rect">
            <a:avLst/>
          </a:prstGeom>
        </p:spPr>
      </p:pic>
      <p:sp>
        <p:nvSpPr>
          <p:cNvPr id="4" name="Slide Number Placeholder 3">
            <a:extLst>
              <a:ext uri="{FF2B5EF4-FFF2-40B4-BE49-F238E27FC236}">
                <a16:creationId xmlns:a16="http://schemas.microsoft.com/office/drawing/2014/main" id="{D4D54A08-CC88-9B77-27C9-40486EC99867}"/>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20</a:t>
            </a:fld>
            <a:endParaRPr lang="en-US" dirty="0"/>
          </a:p>
        </p:txBody>
      </p:sp>
    </p:spTree>
    <p:extLst>
      <p:ext uri="{BB962C8B-B14F-4D97-AF65-F5344CB8AC3E}">
        <p14:creationId xmlns:p14="http://schemas.microsoft.com/office/powerpoint/2010/main" val="146545314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CD428-9D92-D3C6-D229-7027B3B63F69}"/>
              </a:ext>
            </a:extLst>
          </p:cNvPr>
          <p:cNvSpPr>
            <a:spLocks noGrp="1"/>
          </p:cNvSpPr>
          <p:nvPr>
            <p:ph type="title"/>
          </p:nvPr>
        </p:nvSpPr>
        <p:spPr/>
        <p:txBody>
          <a:bodyPr>
            <a:normAutofit/>
          </a:bodyPr>
          <a:lstStyle/>
          <a:p>
            <a:r>
              <a:rPr lang="en-US" sz="3600" b="1" kern="0" dirty="0">
                <a:solidFill>
                  <a:srgbClr val="11284B"/>
                </a:solidFill>
                <a:latin typeface="Arial"/>
                <a:cs typeface="Arial"/>
              </a:rPr>
              <a:t>From Local to Global: A Graph RAG Approach to Query-Focused Summarization</a:t>
            </a:r>
          </a:p>
        </p:txBody>
      </p:sp>
      <p:sp>
        <p:nvSpPr>
          <p:cNvPr id="3" name="Content Placeholder 2">
            <a:extLst>
              <a:ext uri="{FF2B5EF4-FFF2-40B4-BE49-F238E27FC236}">
                <a16:creationId xmlns:a16="http://schemas.microsoft.com/office/drawing/2014/main" id="{3A8766D2-E24A-EBE4-7157-71250BB052AE}"/>
              </a:ext>
            </a:extLst>
          </p:cNvPr>
          <p:cNvSpPr>
            <a:spLocks noGrp="1"/>
          </p:cNvSpPr>
          <p:nvPr>
            <p:ph idx="1"/>
          </p:nvPr>
        </p:nvSpPr>
        <p:spPr>
          <a:xfrm>
            <a:off x="508000" y="1600203"/>
            <a:ext cx="11809506" cy="4525963"/>
          </a:xfrm>
        </p:spPr>
        <p:txBody>
          <a:bodyPr>
            <a:normAutofit/>
          </a:bodyPr>
          <a:lstStyle/>
          <a:p>
            <a:pPr marL="342900" lvl="1" indent="-342900" fontAlgn="base">
              <a:lnSpc>
                <a:spcPct val="120000"/>
              </a:lnSpc>
              <a:spcBef>
                <a:spcPct val="20000"/>
              </a:spcBef>
              <a:spcAft>
                <a:spcPct val="0"/>
              </a:spcAft>
              <a:buSzPct val="110000"/>
              <a:buFont typeface="Wingdings" panose="05000000000000000000" pitchFamily="2" charset="2"/>
              <a:buChar char="q"/>
            </a:pPr>
            <a:r>
              <a:rPr lang="en-US" kern="0" dirty="0">
                <a:solidFill>
                  <a:schemeClr val="tx1">
                    <a:lumMod val="95000"/>
                    <a:lumOff val="5000"/>
                  </a:schemeClr>
                </a:solidFill>
                <a:latin typeface="Arial" panose="020B0604020202020204" pitchFamily="34" charset="0"/>
                <a:cs typeface="Arial" panose="020B0604020202020204" pitchFamily="34" charset="0"/>
              </a:rPr>
              <a:t>Existing problem</a:t>
            </a:r>
          </a:p>
          <a:p>
            <a:pPr marL="742950" lvl="1" indent="-285750" fontAlgn="base">
              <a:lnSpc>
                <a:spcPct val="13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Fail on global questions such as “what are the main themes in the dataset?”</a:t>
            </a:r>
          </a:p>
          <a:p>
            <a:pPr marL="742950" lvl="1" indent="-285750" fontAlgn="base">
              <a:lnSpc>
                <a:spcPct val="13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lvl="1" indent="-342900" fontAlgn="base">
              <a:lnSpc>
                <a:spcPct val="130000"/>
              </a:lnSpc>
              <a:spcBef>
                <a:spcPct val="20000"/>
              </a:spcBef>
              <a:spcAft>
                <a:spcPct val="0"/>
              </a:spcAft>
              <a:buSzPct val="110000"/>
              <a:buFont typeface="Wingdings" panose="05000000000000000000" pitchFamily="2" charset="2"/>
              <a:buChar char="q"/>
            </a:pPr>
            <a:r>
              <a:rPr lang="en-US" kern="0" dirty="0" err="1">
                <a:solidFill>
                  <a:schemeClr val="tx1">
                    <a:lumMod val="95000"/>
                    <a:lumOff val="5000"/>
                  </a:schemeClr>
                </a:solidFill>
                <a:latin typeface="Arial" panose="020B0604020202020204" pitchFamily="34" charset="0"/>
                <a:cs typeface="Arial" panose="020B0604020202020204" pitchFamily="34" charset="0"/>
              </a:rPr>
              <a:t>GraphRAG</a:t>
            </a:r>
            <a:endParaRPr lang="en-US"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4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Indexing process aimed at creating LLM Memory Representation on private data</a:t>
            </a:r>
          </a:p>
          <a:p>
            <a:pPr lvl="2"/>
            <a:r>
              <a:rPr lang="en-US" dirty="0"/>
              <a:t>Generating Knowledge Graphs</a:t>
            </a:r>
          </a:p>
          <a:p>
            <a:pPr lvl="2"/>
            <a:r>
              <a:rPr lang="en-US" dirty="0"/>
              <a:t>Dividing entities to different communities</a:t>
            </a:r>
          </a:p>
          <a:p>
            <a:pPr lvl="1"/>
            <a:endParaRPr lang="en-US" dirty="0"/>
          </a:p>
        </p:txBody>
      </p:sp>
      <p:sp>
        <p:nvSpPr>
          <p:cNvPr id="4" name="Slide Number Placeholder 3">
            <a:extLst>
              <a:ext uri="{FF2B5EF4-FFF2-40B4-BE49-F238E27FC236}">
                <a16:creationId xmlns:a16="http://schemas.microsoft.com/office/drawing/2014/main" id="{8541C824-9BDC-236D-D85D-DD6CB80B9577}"/>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21</a:t>
            </a:fld>
            <a:endParaRPr lang="en-US" dirty="0"/>
          </a:p>
        </p:txBody>
      </p:sp>
    </p:spTree>
    <p:extLst>
      <p:ext uri="{BB962C8B-B14F-4D97-AF65-F5344CB8AC3E}">
        <p14:creationId xmlns:p14="http://schemas.microsoft.com/office/powerpoint/2010/main" val="109470694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AF89-D9B3-9BCA-062D-00ADF08FB668}"/>
              </a:ext>
            </a:extLst>
          </p:cNvPr>
          <p:cNvSpPr>
            <a:spLocks noGrp="1"/>
          </p:cNvSpPr>
          <p:nvPr>
            <p:ph type="title"/>
          </p:nvPr>
        </p:nvSpPr>
        <p:spPr/>
        <p:txBody>
          <a:bodyPr/>
          <a:lstStyle/>
          <a:p>
            <a:r>
              <a:rPr lang="en-US" altLang="zh-CN" sz="3600" b="1" kern="0" dirty="0">
                <a:solidFill>
                  <a:srgbClr val="11284B"/>
                </a:solidFill>
                <a:latin typeface="Arial"/>
                <a:cs typeface="Arial"/>
              </a:rPr>
              <a:t>Preprocessing Pipeline – Graph Enabled RAG</a:t>
            </a:r>
            <a:endParaRPr lang="en-US" sz="3600" b="1" kern="0" dirty="0">
              <a:solidFill>
                <a:srgbClr val="11284B"/>
              </a:solidFill>
              <a:latin typeface="Arial"/>
              <a:cs typeface="Arial"/>
            </a:endParaRPr>
          </a:p>
        </p:txBody>
      </p:sp>
      <p:pic>
        <p:nvPicPr>
          <p:cNvPr id="1026" name="Picture 2" descr="Database, private, protection, secure, server icon - Download on Iconfinder">
            <a:extLst>
              <a:ext uri="{FF2B5EF4-FFF2-40B4-BE49-F238E27FC236}">
                <a16:creationId xmlns:a16="http://schemas.microsoft.com/office/drawing/2014/main" id="{5E97E4D7-86C3-DF78-FC53-7CFBA8E4D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3162300"/>
            <a:ext cx="1212850" cy="1212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Database - Free technology icons">
            <a:extLst>
              <a:ext uri="{FF2B5EF4-FFF2-40B4-BE49-F238E27FC236}">
                <a16:creationId xmlns:a16="http://schemas.microsoft.com/office/drawing/2014/main" id="{7FD9B084-E062-3E0A-4ECB-714EA7BF9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069" y="4336883"/>
            <a:ext cx="1250950" cy="1250950"/>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EBBFD78E-E525-62D2-C0BB-9CE1DF9E93BC}"/>
              </a:ext>
            </a:extLst>
          </p:cNvPr>
          <p:cNvSpPr/>
          <p:nvPr/>
        </p:nvSpPr>
        <p:spPr>
          <a:xfrm rot="1530030">
            <a:off x="2180022" y="4332062"/>
            <a:ext cx="1297591" cy="39898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Baseline RAG</a:t>
            </a:r>
          </a:p>
        </p:txBody>
      </p:sp>
      <p:sp>
        <p:nvSpPr>
          <p:cNvPr id="21" name="TextBox 20">
            <a:extLst>
              <a:ext uri="{FF2B5EF4-FFF2-40B4-BE49-F238E27FC236}">
                <a16:creationId xmlns:a16="http://schemas.microsoft.com/office/drawing/2014/main" id="{77872CCC-3649-CE6E-63B8-E1845D0CF2E5}"/>
              </a:ext>
            </a:extLst>
          </p:cNvPr>
          <p:cNvSpPr txBox="1"/>
          <p:nvPr/>
        </p:nvSpPr>
        <p:spPr>
          <a:xfrm>
            <a:off x="2390053" y="3277170"/>
            <a:ext cx="3088731" cy="738664"/>
          </a:xfrm>
          <a:prstGeom prst="rect">
            <a:avLst/>
          </a:prstGeom>
          <a:noFill/>
        </p:spPr>
        <p:txBody>
          <a:bodyPr wrap="square" rtlCol="0">
            <a:spAutoFit/>
          </a:bodyPr>
          <a:lstStyle/>
          <a:p>
            <a:r>
              <a:rPr lang="en-US" altLang="zh-CN" sz="1400" dirty="0"/>
              <a:t>- Too large for context window</a:t>
            </a:r>
          </a:p>
          <a:p>
            <a:r>
              <a:rPr lang="en-US" sz="1400" dirty="0"/>
              <a:t>- “semantic Search” works, but we know nothing of the dataset!</a:t>
            </a:r>
          </a:p>
        </p:txBody>
      </p:sp>
      <p:sp>
        <p:nvSpPr>
          <p:cNvPr id="24" name="TextBox 23">
            <a:extLst>
              <a:ext uri="{FF2B5EF4-FFF2-40B4-BE49-F238E27FC236}">
                <a16:creationId xmlns:a16="http://schemas.microsoft.com/office/drawing/2014/main" id="{43DA19DD-7A3A-B078-7FFD-F6CB5C2599D7}"/>
              </a:ext>
            </a:extLst>
          </p:cNvPr>
          <p:cNvSpPr txBox="1"/>
          <p:nvPr/>
        </p:nvSpPr>
        <p:spPr>
          <a:xfrm rot="1413638">
            <a:off x="1479993" y="4808469"/>
            <a:ext cx="3088731" cy="307777"/>
          </a:xfrm>
          <a:prstGeom prst="rect">
            <a:avLst/>
          </a:prstGeom>
          <a:noFill/>
        </p:spPr>
        <p:txBody>
          <a:bodyPr wrap="square" rtlCol="0">
            <a:spAutoFit/>
          </a:bodyPr>
          <a:lstStyle/>
          <a:p>
            <a:pPr lvl="1"/>
            <a:r>
              <a:rPr lang="en-US" sz="1400" dirty="0"/>
              <a:t>Text Chunks</a:t>
            </a:r>
          </a:p>
        </p:txBody>
      </p:sp>
      <p:sp>
        <p:nvSpPr>
          <p:cNvPr id="33" name="TextBox 32">
            <a:extLst>
              <a:ext uri="{FF2B5EF4-FFF2-40B4-BE49-F238E27FC236}">
                <a16:creationId xmlns:a16="http://schemas.microsoft.com/office/drawing/2014/main" id="{E4F13D23-8D3B-F4C7-E731-00B42F7008E1}"/>
              </a:ext>
            </a:extLst>
          </p:cNvPr>
          <p:cNvSpPr txBox="1"/>
          <p:nvPr/>
        </p:nvSpPr>
        <p:spPr>
          <a:xfrm>
            <a:off x="282055" y="2830736"/>
            <a:ext cx="1714500" cy="369332"/>
          </a:xfrm>
          <a:prstGeom prst="rect">
            <a:avLst/>
          </a:prstGeom>
          <a:noFill/>
        </p:spPr>
        <p:txBody>
          <a:bodyPr wrap="square" rtlCol="0">
            <a:spAutoFit/>
          </a:bodyPr>
          <a:lstStyle/>
          <a:p>
            <a:r>
              <a:rPr lang="en-US" dirty="0"/>
              <a:t>Private Dataset</a:t>
            </a:r>
          </a:p>
        </p:txBody>
      </p:sp>
      <p:sp>
        <p:nvSpPr>
          <p:cNvPr id="34" name="TextBox 33">
            <a:extLst>
              <a:ext uri="{FF2B5EF4-FFF2-40B4-BE49-F238E27FC236}">
                <a16:creationId xmlns:a16="http://schemas.microsoft.com/office/drawing/2014/main" id="{E28A62C6-5D50-D553-6F52-7A208F344AB3}"/>
              </a:ext>
            </a:extLst>
          </p:cNvPr>
          <p:cNvSpPr txBox="1"/>
          <p:nvPr/>
        </p:nvSpPr>
        <p:spPr>
          <a:xfrm>
            <a:off x="3500294" y="5613637"/>
            <a:ext cx="3088731" cy="307777"/>
          </a:xfrm>
          <a:prstGeom prst="rect">
            <a:avLst/>
          </a:prstGeom>
          <a:noFill/>
        </p:spPr>
        <p:txBody>
          <a:bodyPr wrap="square" rtlCol="0">
            <a:spAutoFit/>
          </a:bodyPr>
          <a:lstStyle/>
          <a:p>
            <a:r>
              <a:rPr lang="en-US" altLang="zh-CN" sz="1400" dirty="0"/>
              <a:t>Semantic search DB</a:t>
            </a:r>
            <a:endParaRPr lang="en-US" sz="1400" dirty="0"/>
          </a:p>
        </p:txBody>
      </p:sp>
      <p:sp>
        <p:nvSpPr>
          <p:cNvPr id="3" name="Slide Number Placeholder 3">
            <a:extLst>
              <a:ext uri="{FF2B5EF4-FFF2-40B4-BE49-F238E27FC236}">
                <a16:creationId xmlns:a16="http://schemas.microsoft.com/office/drawing/2014/main" id="{E00C57EA-0896-FFE2-AA99-02A7D876997E}"/>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22</a:t>
            </a:fld>
            <a:endParaRPr lang="en-US" dirty="0"/>
          </a:p>
        </p:txBody>
      </p:sp>
    </p:spTree>
    <p:extLst>
      <p:ext uri="{BB962C8B-B14F-4D97-AF65-F5344CB8AC3E}">
        <p14:creationId xmlns:p14="http://schemas.microsoft.com/office/powerpoint/2010/main" val="25553911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AF89-D9B3-9BCA-062D-00ADF08FB668}"/>
              </a:ext>
            </a:extLst>
          </p:cNvPr>
          <p:cNvSpPr>
            <a:spLocks noGrp="1"/>
          </p:cNvSpPr>
          <p:nvPr>
            <p:ph type="title"/>
          </p:nvPr>
        </p:nvSpPr>
        <p:spPr/>
        <p:txBody>
          <a:bodyPr/>
          <a:lstStyle/>
          <a:p>
            <a:r>
              <a:rPr lang="en-US" altLang="zh-CN" sz="3600" b="1" kern="0" dirty="0">
                <a:solidFill>
                  <a:srgbClr val="11284B"/>
                </a:solidFill>
                <a:latin typeface="Arial"/>
                <a:cs typeface="Arial"/>
              </a:rPr>
              <a:t>Preprocessing Pipeline – Graph Enabled RAG</a:t>
            </a:r>
            <a:endParaRPr lang="en-US" sz="3600" b="1" kern="0" dirty="0">
              <a:solidFill>
                <a:srgbClr val="11284B"/>
              </a:solidFill>
              <a:latin typeface="Arial"/>
              <a:cs typeface="Arial"/>
            </a:endParaRPr>
          </a:p>
        </p:txBody>
      </p:sp>
      <p:pic>
        <p:nvPicPr>
          <p:cNvPr id="1026" name="Picture 2" descr="Database, private, protection, secure, server icon - Download on Iconfinder">
            <a:extLst>
              <a:ext uri="{FF2B5EF4-FFF2-40B4-BE49-F238E27FC236}">
                <a16:creationId xmlns:a16="http://schemas.microsoft.com/office/drawing/2014/main" id="{5E97E4D7-86C3-DF78-FC53-7CFBA8E4DF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2350" y="3162300"/>
            <a:ext cx="1212850" cy="1212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D79C30-9F4D-0B79-0E32-699D0B1935CA}"/>
              </a:ext>
            </a:extLst>
          </p:cNvPr>
          <p:cNvSpPr txBox="1"/>
          <p:nvPr/>
        </p:nvSpPr>
        <p:spPr>
          <a:xfrm>
            <a:off x="282055" y="2830736"/>
            <a:ext cx="1714500" cy="369332"/>
          </a:xfrm>
          <a:prstGeom prst="rect">
            <a:avLst/>
          </a:prstGeom>
          <a:noFill/>
        </p:spPr>
        <p:txBody>
          <a:bodyPr wrap="square" rtlCol="0">
            <a:spAutoFit/>
          </a:bodyPr>
          <a:lstStyle/>
          <a:p>
            <a:r>
              <a:rPr lang="en-US" dirty="0"/>
              <a:t>Private Dataset</a:t>
            </a:r>
          </a:p>
        </p:txBody>
      </p:sp>
      <p:pic>
        <p:nvPicPr>
          <p:cNvPr id="1030" name="Picture 6" descr="Database - Free technology icons">
            <a:extLst>
              <a:ext uri="{FF2B5EF4-FFF2-40B4-BE49-F238E27FC236}">
                <a16:creationId xmlns:a16="http://schemas.microsoft.com/office/drawing/2014/main" id="{7FD9B084-E062-3E0A-4ECB-714EA7BF97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2069" y="4336883"/>
            <a:ext cx="1250950" cy="1250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EC55673-4F22-94B2-EE7C-14125C1EEBBF}"/>
              </a:ext>
            </a:extLst>
          </p:cNvPr>
          <p:cNvSpPr/>
          <p:nvPr/>
        </p:nvSpPr>
        <p:spPr>
          <a:xfrm>
            <a:off x="3500294" y="1518206"/>
            <a:ext cx="1714500" cy="157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FF0000"/>
                </a:solidFill>
              </a:rPr>
              <a:t>POK</a:t>
            </a:r>
            <a:r>
              <a:rPr lang="en-US" sz="1600" dirty="0"/>
              <a:t> leader </a:t>
            </a:r>
            <a:r>
              <a:rPr lang="en-US" sz="1600" dirty="0">
                <a:solidFill>
                  <a:srgbClr val="00B0F0"/>
                </a:solidFill>
              </a:rPr>
              <a:t>Sylvia Marek</a:t>
            </a:r>
            <a:r>
              <a:rPr lang="en-US" sz="1600" dirty="0"/>
              <a:t> took the stage with </a:t>
            </a:r>
            <a:r>
              <a:rPr lang="en-US" sz="1600" dirty="0">
                <a:solidFill>
                  <a:srgbClr val="00B0F0"/>
                </a:solidFill>
              </a:rPr>
              <a:t>Lucio </a:t>
            </a:r>
            <a:r>
              <a:rPr lang="en-US" sz="1600" dirty="0" err="1">
                <a:solidFill>
                  <a:srgbClr val="00B0F0"/>
                </a:solidFill>
              </a:rPr>
              <a:t>Jakab</a:t>
            </a:r>
            <a:r>
              <a:rPr lang="en-US" sz="1600" dirty="0"/>
              <a:t>, founder of </a:t>
            </a:r>
            <a:r>
              <a:rPr lang="en-US" sz="1600" dirty="0">
                <a:solidFill>
                  <a:srgbClr val="FF0000"/>
                </a:solidFill>
              </a:rPr>
              <a:t>Save Our Wildlands</a:t>
            </a:r>
          </a:p>
        </p:txBody>
      </p:sp>
      <p:sp>
        <p:nvSpPr>
          <p:cNvPr id="14" name="Arrow: Right 13">
            <a:extLst>
              <a:ext uri="{FF2B5EF4-FFF2-40B4-BE49-F238E27FC236}">
                <a16:creationId xmlns:a16="http://schemas.microsoft.com/office/drawing/2014/main" id="{76095997-C986-38CF-C98A-B0865E48D3A5}"/>
              </a:ext>
            </a:extLst>
          </p:cNvPr>
          <p:cNvSpPr/>
          <p:nvPr/>
        </p:nvSpPr>
        <p:spPr>
          <a:xfrm rot="19440690">
            <a:off x="2125560" y="2828145"/>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15" name="Arrow: Right 14">
            <a:extLst>
              <a:ext uri="{FF2B5EF4-FFF2-40B4-BE49-F238E27FC236}">
                <a16:creationId xmlns:a16="http://schemas.microsoft.com/office/drawing/2014/main" id="{EBBFD78E-E525-62D2-C0BB-9CE1DF9E93BC}"/>
              </a:ext>
            </a:extLst>
          </p:cNvPr>
          <p:cNvSpPr/>
          <p:nvPr/>
        </p:nvSpPr>
        <p:spPr>
          <a:xfrm rot="1530030">
            <a:off x="2180022" y="4332062"/>
            <a:ext cx="1297591" cy="39898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Baseline RAG</a:t>
            </a:r>
          </a:p>
        </p:txBody>
      </p:sp>
      <p:sp>
        <p:nvSpPr>
          <p:cNvPr id="24" name="TextBox 23">
            <a:extLst>
              <a:ext uri="{FF2B5EF4-FFF2-40B4-BE49-F238E27FC236}">
                <a16:creationId xmlns:a16="http://schemas.microsoft.com/office/drawing/2014/main" id="{43DA19DD-7A3A-B078-7FFD-F6CB5C2599D7}"/>
              </a:ext>
            </a:extLst>
          </p:cNvPr>
          <p:cNvSpPr txBox="1"/>
          <p:nvPr/>
        </p:nvSpPr>
        <p:spPr>
          <a:xfrm rot="1413638">
            <a:off x="1479993" y="4808469"/>
            <a:ext cx="3088731" cy="307777"/>
          </a:xfrm>
          <a:prstGeom prst="rect">
            <a:avLst/>
          </a:prstGeom>
          <a:noFill/>
        </p:spPr>
        <p:txBody>
          <a:bodyPr wrap="square" rtlCol="0">
            <a:spAutoFit/>
          </a:bodyPr>
          <a:lstStyle/>
          <a:p>
            <a:pPr lvl="1"/>
            <a:r>
              <a:rPr lang="en-US" sz="1400" dirty="0"/>
              <a:t>Text Chunks</a:t>
            </a:r>
          </a:p>
        </p:txBody>
      </p:sp>
      <p:sp>
        <p:nvSpPr>
          <p:cNvPr id="25" name="TextBox 24">
            <a:extLst>
              <a:ext uri="{FF2B5EF4-FFF2-40B4-BE49-F238E27FC236}">
                <a16:creationId xmlns:a16="http://schemas.microsoft.com/office/drawing/2014/main" id="{9FF4811C-6767-0FCC-473A-E8B5BC0EC36B}"/>
              </a:ext>
            </a:extLst>
          </p:cNvPr>
          <p:cNvSpPr txBox="1"/>
          <p:nvPr/>
        </p:nvSpPr>
        <p:spPr>
          <a:xfrm rot="19347919">
            <a:off x="1438541" y="2389759"/>
            <a:ext cx="3088731" cy="307777"/>
          </a:xfrm>
          <a:prstGeom prst="rect">
            <a:avLst/>
          </a:prstGeom>
          <a:noFill/>
        </p:spPr>
        <p:txBody>
          <a:bodyPr wrap="square" rtlCol="0">
            <a:spAutoFit/>
          </a:bodyPr>
          <a:lstStyle/>
          <a:p>
            <a:pPr lvl="1"/>
            <a:r>
              <a:rPr lang="en-US" sz="1400" dirty="0"/>
              <a:t>Text Chunks</a:t>
            </a:r>
          </a:p>
        </p:txBody>
      </p:sp>
      <p:sp>
        <p:nvSpPr>
          <p:cNvPr id="3" name="TextBox 2">
            <a:extLst>
              <a:ext uri="{FF2B5EF4-FFF2-40B4-BE49-F238E27FC236}">
                <a16:creationId xmlns:a16="http://schemas.microsoft.com/office/drawing/2014/main" id="{E740738C-F82F-FF71-6D9C-6E635C5342D7}"/>
              </a:ext>
            </a:extLst>
          </p:cNvPr>
          <p:cNvSpPr txBox="1"/>
          <p:nvPr/>
        </p:nvSpPr>
        <p:spPr>
          <a:xfrm>
            <a:off x="2390053" y="3277170"/>
            <a:ext cx="3088731" cy="738664"/>
          </a:xfrm>
          <a:prstGeom prst="rect">
            <a:avLst/>
          </a:prstGeom>
          <a:noFill/>
        </p:spPr>
        <p:txBody>
          <a:bodyPr wrap="square" rtlCol="0">
            <a:spAutoFit/>
          </a:bodyPr>
          <a:lstStyle/>
          <a:p>
            <a:r>
              <a:rPr lang="en-US" altLang="zh-CN" sz="1400" dirty="0"/>
              <a:t>- Too large for context window</a:t>
            </a:r>
          </a:p>
          <a:p>
            <a:r>
              <a:rPr lang="en-US" sz="1400" dirty="0"/>
              <a:t>- “semantic Search” works, but we know nothing of the dataset!</a:t>
            </a:r>
          </a:p>
        </p:txBody>
      </p:sp>
      <p:sp>
        <p:nvSpPr>
          <p:cNvPr id="5" name="TextBox 4">
            <a:extLst>
              <a:ext uri="{FF2B5EF4-FFF2-40B4-BE49-F238E27FC236}">
                <a16:creationId xmlns:a16="http://schemas.microsoft.com/office/drawing/2014/main" id="{13E8CC70-057A-9458-5169-DB8FA44DACAF}"/>
              </a:ext>
            </a:extLst>
          </p:cNvPr>
          <p:cNvSpPr txBox="1"/>
          <p:nvPr/>
        </p:nvSpPr>
        <p:spPr>
          <a:xfrm>
            <a:off x="3500294" y="5613637"/>
            <a:ext cx="3088731" cy="307777"/>
          </a:xfrm>
          <a:prstGeom prst="rect">
            <a:avLst/>
          </a:prstGeom>
          <a:noFill/>
        </p:spPr>
        <p:txBody>
          <a:bodyPr wrap="square" rtlCol="0">
            <a:spAutoFit/>
          </a:bodyPr>
          <a:lstStyle/>
          <a:p>
            <a:r>
              <a:rPr lang="en-US" altLang="zh-CN" sz="1400" dirty="0"/>
              <a:t>Semantic search DB</a:t>
            </a:r>
            <a:endParaRPr lang="en-US" sz="1400" dirty="0"/>
          </a:p>
        </p:txBody>
      </p:sp>
      <p:pic>
        <p:nvPicPr>
          <p:cNvPr id="4" name="Picture 3">
            <a:extLst>
              <a:ext uri="{FF2B5EF4-FFF2-40B4-BE49-F238E27FC236}">
                <a16:creationId xmlns:a16="http://schemas.microsoft.com/office/drawing/2014/main" id="{6BCFB67A-31B3-24AF-D463-4F78B90F2B47}"/>
              </a:ext>
            </a:extLst>
          </p:cNvPr>
          <p:cNvPicPr>
            <a:picLocks noChangeAspect="1"/>
          </p:cNvPicPr>
          <p:nvPr/>
        </p:nvPicPr>
        <p:blipFill>
          <a:blip r:embed="rId4"/>
          <a:stretch>
            <a:fillRect/>
          </a:stretch>
        </p:blipFill>
        <p:spPr>
          <a:xfrm>
            <a:off x="6680692" y="1417638"/>
            <a:ext cx="1492250" cy="1473519"/>
          </a:xfrm>
          <a:prstGeom prst="rect">
            <a:avLst/>
          </a:prstGeom>
        </p:spPr>
      </p:pic>
      <p:sp>
        <p:nvSpPr>
          <p:cNvPr id="6" name="Arrow: Right 5">
            <a:extLst>
              <a:ext uri="{FF2B5EF4-FFF2-40B4-BE49-F238E27FC236}">
                <a16:creationId xmlns:a16="http://schemas.microsoft.com/office/drawing/2014/main" id="{7C0CC850-EA66-9AA2-8249-7DDBA4474C89}"/>
              </a:ext>
            </a:extLst>
          </p:cNvPr>
          <p:cNvSpPr/>
          <p:nvPr/>
        </p:nvSpPr>
        <p:spPr>
          <a:xfrm>
            <a:off x="5332734" y="1954905"/>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7" name="TextBox 6">
            <a:extLst>
              <a:ext uri="{FF2B5EF4-FFF2-40B4-BE49-F238E27FC236}">
                <a16:creationId xmlns:a16="http://schemas.microsoft.com/office/drawing/2014/main" id="{D1B1C101-04E2-439F-3474-B9959F89390E}"/>
              </a:ext>
            </a:extLst>
          </p:cNvPr>
          <p:cNvSpPr txBox="1"/>
          <p:nvPr/>
        </p:nvSpPr>
        <p:spPr>
          <a:xfrm>
            <a:off x="5882451" y="1160145"/>
            <a:ext cx="3088731" cy="307777"/>
          </a:xfrm>
          <a:prstGeom prst="rect">
            <a:avLst/>
          </a:prstGeom>
          <a:noFill/>
        </p:spPr>
        <p:txBody>
          <a:bodyPr wrap="square" rtlCol="0">
            <a:spAutoFit/>
          </a:bodyPr>
          <a:lstStyle/>
          <a:p>
            <a:pPr algn="ctr"/>
            <a:r>
              <a:rPr lang="en-US" sz="1400" dirty="0"/>
              <a:t>Graph Induction</a:t>
            </a:r>
          </a:p>
        </p:txBody>
      </p:sp>
      <p:sp>
        <p:nvSpPr>
          <p:cNvPr id="10" name="Slide Number Placeholder 3">
            <a:extLst>
              <a:ext uri="{FF2B5EF4-FFF2-40B4-BE49-F238E27FC236}">
                <a16:creationId xmlns:a16="http://schemas.microsoft.com/office/drawing/2014/main" id="{C141124D-002C-D2C9-D284-A3D96E5C6EE5}"/>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23</a:t>
            </a:fld>
            <a:endParaRPr lang="en-US" dirty="0"/>
          </a:p>
        </p:txBody>
      </p:sp>
    </p:spTree>
    <p:extLst>
      <p:ext uri="{BB962C8B-B14F-4D97-AF65-F5344CB8AC3E}">
        <p14:creationId xmlns:p14="http://schemas.microsoft.com/office/powerpoint/2010/main" val="26115042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AF89-D9B3-9BCA-062D-00ADF08FB668}"/>
              </a:ext>
            </a:extLst>
          </p:cNvPr>
          <p:cNvSpPr>
            <a:spLocks noGrp="1"/>
          </p:cNvSpPr>
          <p:nvPr>
            <p:ph type="title"/>
          </p:nvPr>
        </p:nvSpPr>
        <p:spPr/>
        <p:txBody>
          <a:bodyPr/>
          <a:lstStyle/>
          <a:p>
            <a:r>
              <a:rPr lang="en-US" altLang="zh-CN" sz="3600" b="1" kern="0" dirty="0">
                <a:solidFill>
                  <a:srgbClr val="11284B"/>
                </a:solidFill>
                <a:latin typeface="Arial"/>
                <a:cs typeface="Arial"/>
              </a:rPr>
              <a:t>Preprocessing Pipeline – Graph Enabled RAG</a:t>
            </a:r>
            <a:endParaRPr lang="en-US" sz="3600" b="1" kern="0" dirty="0">
              <a:solidFill>
                <a:srgbClr val="11284B"/>
              </a:solidFill>
              <a:latin typeface="Arial"/>
              <a:cs typeface="Arial"/>
            </a:endParaRPr>
          </a:p>
        </p:txBody>
      </p:sp>
      <p:pic>
        <p:nvPicPr>
          <p:cNvPr id="11" name="Content Placeholder 10">
            <a:extLst>
              <a:ext uri="{FF2B5EF4-FFF2-40B4-BE49-F238E27FC236}">
                <a16:creationId xmlns:a16="http://schemas.microsoft.com/office/drawing/2014/main" id="{B6DD7C7F-69E4-7C2C-1722-65F57413A633}"/>
              </a:ext>
            </a:extLst>
          </p:cNvPr>
          <p:cNvPicPr>
            <a:picLocks noGrp="1" noChangeAspect="1"/>
          </p:cNvPicPr>
          <p:nvPr>
            <p:ph idx="1"/>
          </p:nvPr>
        </p:nvPicPr>
        <p:blipFill>
          <a:blip r:embed="rId2"/>
          <a:stretch>
            <a:fillRect/>
          </a:stretch>
        </p:blipFill>
        <p:spPr>
          <a:xfrm>
            <a:off x="6900908" y="4041627"/>
            <a:ext cx="4624244" cy="1521903"/>
          </a:xfrm>
        </p:spPr>
      </p:pic>
      <p:pic>
        <p:nvPicPr>
          <p:cNvPr id="1026" name="Picture 2" descr="Database, private, protection, secure, server icon - Download on Iconfinder">
            <a:extLst>
              <a:ext uri="{FF2B5EF4-FFF2-40B4-BE49-F238E27FC236}">
                <a16:creationId xmlns:a16="http://schemas.microsoft.com/office/drawing/2014/main" id="{5E97E4D7-86C3-DF78-FC53-7CFBA8E4D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3162300"/>
            <a:ext cx="1212850" cy="1212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D79C30-9F4D-0B79-0E32-699D0B1935CA}"/>
              </a:ext>
            </a:extLst>
          </p:cNvPr>
          <p:cNvSpPr txBox="1"/>
          <p:nvPr/>
        </p:nvSpPr>
        <p:spPr>
          <a:xfrm>
            <a:off x="282055" y="2830736"/>
            <a:ext cx="1714500" cy="369332"/>
          </a:xfrm>
          <a:prstGeom prst="rect">
            <a:avLst/>
          </a:prstGeom>
          <a:noFill/>
        </p:spPr>
        <p:txBody>
          <a:bodyPr wrap="square" rtlCol="0">
            <a:spAutoFit/>
          </a:bodyPr>
          <a:lstStyle/>
          <a:p>
            <a:r>
              <a:rPr lang="en-US" dirty="0"/>
              <a:t>Private Dataset</a:t>
            </a:r>
          </a:p>
        </p:txBody>
      </p:sp>
      <p:pic>
        <p:nvPicPr>
          <p:cNvPr id="1030" name="Picture 6" descr="Database - Free technology icons">
            <a:extLst>
              <a:ext uri="{FF2B5EF4-FFF2-40B4-BE49-F238E27FC236}">
                <a16:creationId xmlns:a16="http://schemas.microsoft.com/office/drawing/2014/main" id="{7FD9B084-E062-3E0A-4ECB-714EA7BF9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069" y="4336883"/>
            <a:ext cx="1250950" cy="1250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EC55673-4F22-94B2-EE7C-14125C1EEBBF}"/>
              </a:ext>
            </a:extLst>
          </p:cNvPr>
          <p:cNvSpPr/>
          <p:nvPr/>
        </p:nvSpPr>
        <p:spPr>
          <a:xfrm>
            <a:off x="3500294" y="1518206"/>
            <a:ext cx="1714500" cy="157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FF0000"/>
                </a:solidFill>
              </a:rPr>
              <a:t>POK</a:t>
            </a:r>
            <a:r>
              <a:rPr lang="en-US" sz="1600" dirty="0"/>
              <a:t> leader </a:t>
            </a:r>
            <a:r>
              <a:rPr lang="en-US" sz="1600" dirty="0">
                <a:solidFill>
                  <a:srgbClr val="00B0F0"/>
                </a:solidFill>
              </a:rPr>
              <a:t>Sylvia Marek</a:t>
            </a:r>
            <a:r>
              <a:rPr lang="en-US" sz="1600" dirty="0"/>
              <a:t> took the stage with </a:t>
            </a:r>
            <a:r>
              <a:rPr lang="en-US" sz="1600" dirty="0">
                <a:solidFill>
                  <a:srgbClr val="00B0F0"/>
                </a:solidFill>
              </a:rPr>
              <a:t>Lucio </a:t>
            </a:r>
            <a:r>
              <a:rPr lang="en-US" sz="1600" dirty="0" err="1">
                <a:solidFill>
                  <a:srgbClr val="00B0F0"/>
                </a:solidFill>
              </a:rPr>
              <a:t>Jakab</a:t>
            </a:r>
            <a:r>
              <a:rPr lang="en-US" sz="1600" dirty="0"/>
              <a:t>, founder of </a:t>
            </a:r>
            <a:r>
              <a:rPr lang="en-US" sz="1600" dirty="0">
                <a:solidFill>
                  <a:srgbClr val="FF0000"/>
                </a:solidFill>
              </a:rPr>
              <a:t>Save Our Wildlands</a:t>
            </a:r>
          </a:p>
        </p:txBody>
      </p:sp>
      <p:pic>
        <p:nvPicPr>
          <p:cNvPr id="13" name="Picture 12">
            <a:extLst>
              <a:ext uri="{FF2B5EF4-FFF2-40B4-BE49-F238E27FC236}">
                <a16:creationId xmlns:a16="http://schemas.microsoft.com/office/drawing/2014/main" id="{693B2E56-C853-6360-62D4-79B57A93B1A9}"/>
              </a:ext>
            </a:extLst>
          </p:cNvPr>
          <p:cNvPicPr>
            <a:picLocks noChangeAspect="1"/>
          </p:cNvPicPr>
          <p:nvPr/>
        </p:nvPicPr>
        <p:blipFill>
          <a:blip r:embed="rId5"/>
          <a:stretch>
            <a:fillRect/>
          </a:stretch>
        </p:blipFill>
        <p:spPr>
          <a:xfrm>
            <a:off x="6680692" y="1417638"/>
            <a:ext cx="1492250" cy="1473519"/>
          </a:xfrm>
          <a:prstGeom prst="rect">
            <a:avLst/>
          </a:prstGeom>
        </p:spPr>
      </p:pic>
      <p:sp>
        <p:nvSpPr>
          <p:cNvPr id="14" name="Arrow: Right 13">
            <a:extLst>
              <a:ext uri="{FF2B5EF4-FFF2-40B4-BE49-F238E27FC236}">
                <a16:creationId xmlns:a16="http://schemas.microsoft.com/office/drawing/2014/main" id="{76095997-C986-38CF-C98A-B0865E48D3A5}"/>
              </a:ext>
            </a:extLst>
          </p:cNvPr>
          <p:cNvSpPr/>
          <p:nvPr/>
        </p:nvSpPr>
        <p:spPr>
          <a:xfrm rot="19440690">
            <a:off x="2125560" y="2828145"/>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15" name="Arrow: Right 14">
            <a:extLst>
              <a:ext uri="{FF2B5EF4-FFF2-40B4-BE49-F238E27FC236}">
                <a16:creationId xmlns:a16="http://schemas.microsoft.com/office/drawing/2014/main" id="{EBBFD78E-E525-62D2-C0BB-9CE1DF9E93BC}"/>
              </a:ext>
            </a:extLst>
          </p:cNvPr>
          <p:cNvSpPr/>
          <p:nvPr/>
        </p:nvSpPr>
        <p:spPr>
          <a:xfrm rot="1530030">
            <a:off x="2180022" y="4332062"/>
            <a:ext cx="1297591" cy="39898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Baseline RAG</a:t>
            </a:r>
          </a:p>
        </p:txBody>
      </p:sp>
      <p:sp>
        <p:nvSpPr>
          <p:cNvPr id="16" name="Arrow: Right 15">
            <a:extLst>
              <a:ext uri="{FF2B5EF4-FFF2-40B4-BE49-F238E27FC236}">
                <a16:creationId xmlns:a16="http://schemas.microsoft.com/office/drawing/2014/main" id="{2C193C45-7C86-7B0A-1467-D7A8326EC8F9}"/>
              </a:ext>
            </a:extLst>
          </p:cNvPr>
          <p:cNvSpPr/>
          <p:nvPr/>
        </p:nvSpPr>
        <p:spPr>
          <a:xfrm>
            <a:off x="5332734" y="1954905"/>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17" name="Arrow: Right 16">
            <a:extLst>
              <a:ext uri="{FF2B5EF4-FFF2-40B4-BE49-F238E27FC236}">
                <a16:creationId xmlns:a16="http://schemas.microsoft.com/office/drawing/2014/main" id="{01AB6842-22E1-6497-21A2-F9185C90DB3E}"/>
              </a:ext>
            </a:extLst>
          </p:cNvPr>
          <p:cNvSpPr/>
          <p:nvPr/>
        </p:nvSpPr>
        <p:spPr>
          <a:xfrm>
            <a:off x="5332734" y="4732944"/>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18" name="Arrow: Right 17">
            <a:extLst>
              <a:ext uri="{FF2B5EF4-FFF2-40B4-BE49-F238E27FC236}">
                <a16:creationId xmlns:a16="http://schemas.microsoft.com/office/drawing/2014/main" id="{D7FE6729-786A-0299-C4C8-ABB856828F05}"/>
              </a:ext>
            </a:extLst>
          </p:cNvPr>
          <p:cNvSpPr/>
          <p:nvPr/>
        </p:nvSpPr>
        <p:spPr>
          <a:xfrm rot="5400000">
            <a:off x="6875784" y="3392302"/>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20" name="TextBox 19">
            <a:extLst>
              <a:ext uri="{FF2B5EF4-FFF2-40B4-BE49-F238E27FC236}">
                <a16:creationId xmlns:a16="http://schemas.microsoft.com/office/drawing/2014/main" id="{D08A92C8-07DC-89CE-FFCD-E5AA0C7B8A52}"/>
              </a:ext>
            </a:extLst>
          </p:cNvPr>
          <p:cNvSpPr txBox="1"/>
          <p:nvPr/>
        </p:nvSpPr>
        <p:spPr>
          <a:xfrm>
            <a:off x="4260598" y="3015402"/>
            <a:ext cx="3088731" cy="738664"/>
          </a:xfrm>
          <a:prstGeom prst="rect">
            <a:avLst/>
          </a:prstGeom>
          <a:noFill/>
        </p:spPr>
        <p:txBody>
          <a:bodyPr wrap="square" rtlCol="0">
            <a:spAutoFit/>
          </a:bodyPr>
          <a:lstStyle/>
          <a:p>
            <a:pPr lvl="1" algn="r"/>
            <a:r>
              <a:rPr lang="en-US" sz="1400" dirty="0"/>
              <a:t>Graph ML</a:t>
            </a:r>
          </a:p>
          <a:p>
            <a:pPr lvl="1" algn="r"/>
            <a:r>
              <a:rPr lang="en-US" sz="1400" dirty="0"/>
              <a:t>-Topic Detection</a:t>
            </a:r>
          </a:p>
          <a:p>
            <a:pPr lvl="1" algn="r"/>
            <a:r>
              <a:rPr lang="en-US" sz="1400" dirty="0"/>
              <a:t>-Representation Learning</a:t>
            </a:r>
          </a:p>
        </p:txBody>
      </p:sp>
      <p:sp>
        <p:nvSpPr>
          <p:cNvPr id="22" name="TextBox 21">
            <a:extLst>
              <a:ext uri="{FF2B5EF4-FFF2-40B4-BE49-F238E27FC236}">
                <a16:creationId xmlns:a16="http://schemas.microsoft.com/office/drawing/2014/main" id="{0905E03E-0CC4-751E-93A1-81B6568D8E02}"/>
              </a:ext>
            </a:extLst>
          </p:cNvPr>
          <p:cNvSpPr txBox="1"/>
          <p:nvPr/>
        </p:nvSpPr>
        <p:spPr>
          <a:xfrm>
            <a:off x="7240192" y="3059114"/>
            <a:ext cx="3088731" cy="954107"/>
          </a:xfrm>
          <a:prstGeom prst="rect">
            <a:avLst/>
          </a:prstGeom>
          <a:noFill/>
        </p:spPr>
        <p:txBody>
          <a:bodyPr wrap="square" rtlCol="0">
            <a:spAutoFit/>
          </a:bodyPr>
          <a:lstStyle/>
          <a:p>
            <a:pPr lvl="1"/>
            <a:r>
              <a:rPr lang="en-US" sz="1400" dirty="0"/>
              <a:t>Hierarchy Extraction </a:t>
            </a:r>
          </a:p>
          <a:p>
            <a:pPr lvl="1"/>
            <a:r>
              <a:rPr lang="en-US" sz="1400" dirty="0"/>
              <a:t>Graph Embedding</a:t>
            </a:r>
          </a:p>
          <a:p>
            <a:pPr lvl="1"/>
            <a:r>
              <a:rPr lang="en-US" sz="1400" dirty="0"/>
              <a:t>Entity Summarization</a:t>
            </a:r>
          </a:p>
          <a:p>
            <a:pPr lvl="1"/>
            <a:r>
              <a:rPr lang="en-US" sz="1400" dirty="0"/>
              <a:t>Community Summarization</a:t>
            </a:r>
          </a:p>
        </p:txBody>
      </p:sp>
      <p:sp>
        <p:nvSpPr>
          <p:cNvPr id="23" name="TextBox 22">
            <a:extLst>
              <a:ext uri="{FF2B5EF4-FFF2-40B4-BE49-F238E27FC236}">
                <a16:creationId xmlns:a16="http://schemas.microsoft.com/office/drawing/2014/main" id="{B113C993-C239-5026-25D5-FEF49786340B}"/>
              </a:ext>
            </a:extLst>
          </p:cNvPr>
          <p:cNvSpPr txBox="1"/>
          <p:nvPr/>
        </p:nvSpPr>
        <p:spPr>
          <a:xfrm>
            <a:off x="3474021" y="5083505"/>
            <a:ext cx="3088731" cy="307777"/>
          </a:xfrm>
          <a:prstGeom prst="rect">
            <a:avLst/>
          </a:prstGeom>
          <a:noFill/>
        </p:spPr>
        <p:txBody>
          <a:bodyPr wrap="square" rtlCol="0">
            <a:spAutoFit/>
          </a:bodyPr>
          <a:lstStyle/>
          <a:p>
            <a:pPr lvl="1" algn="r"/>
            <a:r>
              <a:rPr lang="en-US" sz="1400" dirty="0"/>
              <a:t>Entity Content</a:t>
            </a:r>
          </a:p>
        </p:txBody>
      </p:sp>
      <p:sp>
        <p:nvSpPr>
          <p:cNvPr id="24" name="TextBox 23">
            <a:extLst>
              <a:ext uri="{FF2B5EF4-FFF2-40B4-BE49-F238E27FC236}">
                <a16:creationId xmlns:a16="http://schemas.microsoft.com/office/drawing/2014/main" id="{43DA19DD-7A3A-B078-7FFD-F6CB5C2599D7}"/>
              </a:ext>
            </a:extLst>
          </p:cNvPr>
          <p:cNvSpPr txBox="1"/>
          <p:nvPr/>
        </p:nvSpPr>
        <p:spPr>
          <a:xfrm rot="1413638">
            <a:off x="1479993" y="4808469"/>
            <a:ext cx="3088731" cy="307777"/>
          </a:xfrm>
          <a:prstGeom prst="rect">
            <a:avLst/>
          </a:prstGeom>
          <a:noFill/>
        </p:spPr>
        <p:txBody>
          <a:bodyPr wrap="square" rtlCol="0">
            <a:spAutoFit/>
          </a:bodyPr>
          <a:lstStyle/>
          <a:p>
            <a:pPr lvl="1"/>
            <a:r>
              <a:rPr lang="en-US" sz="1400" dirty="0"/>
              <a:t>Text Chunks</a:t>
            </a:r>
          </a:p>
        </p:txBody>
      </p:sp>
      <p:sp>
        <p:nvSpPr>
          <p:cNvPr id="25" name="TextBox 24">
            <a:extLst>
              <a:ext uri="{FF2B5EF4-FFF2-40B4-BE49-F238E27FC236}">
                <a16:creationId xmlns:a16="http://schemas.microsoft.com/office/drawing/2014/main" id="{9FF4811C-6767-0FCC-473A-E8B5BC0EC36B}"/>
              </a:ext>
            </a:extLst>
          </p:cNvPr>
          <p:cNvSpPr txBox="1"/>
          <p:nvPr/>
        </p:nvSpPr>
        <p:spPr>
          <a:xfrm rot="19347919">
            <a:off x="1438541" y="2389759"/>
            <a:ext cx="3088731" cy="307777"/>
          </a:xfrm>
          <a:prstGeom prst="rect">
            <a:avLst/>
          </a:prstGeom>
          <a:noFill/>
        </p:spPr>
        <p:txBody>
          <a:bodyPr wrap="square" rtlCol="0">
            <a:spAutoFit/>
          </a:bodyPr>
          <a:lstStyle/>
          <a:p>
            <a:pPr lvl="1"/>
            <a:r>
              <a:rPr lang="en-US" sz="1400" dirty="0"/>
              <a:t>Text Chunks</a:t>
            </a:r>
          </a:p>
        </p:txBody>
      </p:sp>
      <p:sp>
        <p:nvSpPr>
          <p:cNvPr id="26" name="TextBox 25">
            <a:extLst>
              <a:ext uri="{FF2B5EF4-FFF2-40B4-BE49-F238E27FC236}">
                <a16:creationId xmlns:a16="http://schemas.microsoft.com/office/drawing/2014/main" id="{BF504920-03B3-4013-1559-9E9511D1D7CD}"/>
              </a:ext>
            </a:extLst>
          </p:cNvPr>
          <p:cNvSpPr txBox="1"/>
          <p:nvPr/>
        </p:nvSpPr>
        <p:spPr>
          <a:xfrm>
            <a:off x="6045200" y="5503087"/>
            <a:ext cx="3088731" cy="523220"/>
          </a:xfrm>
          <a:prstGeom prst="rect">
            <a:avLst/>
          </a:prstGeom>
          <a:noFill/>
        </p:spPr>
        <p:txBody>
          <a:bodyPr wrap="square" rtlCol="0">
            <a:spAutoFit/>
          </a:bodyPr>
          <a:lstStyle/>
          <a:p>
            <a:pPr algn="ctr"/>
            <a:r>
              <a:rPr lang="en-US" sz="1400" dirty="0"/>
              <a:t>Level 0</a:t>
            </a:r>
          </a:p>
          <a:p>
            <a:pPr algn="ctr"/>
            <a:r>
              <a:rPr lang="en-US" sz="1400" dirty="0"/>
              <a:t>Community</a:t>
            </a:r>
          </a:p>
        </p:txBody>
      </p:sp>
      <p:sp>
        <p:nvSpPr>
          <p:cNvPr id="27" name="TextBox 26">
            <a:extLst>
              <a:ext uri="{FF2B5EF4-FFF2-40B4-BE49-F238E27FC236}">
                <a16:creationId xmlns:a16="http://schemas.microsoft.com/office/drawing/2014/main" id="{2B7ABAB5-D9F9-1C02-0B0C-CA41392E8D0F}"/>
              </a:ext>
            </a:extLst>
          </p:cNvPr>
          <p:cNvSpPr txBox="1"/>
          <p:nvPr/>
        </p:nvSpPr>
        <p:spPr>
          <a:xfrm>
            <a:off x="7690286" y="5497405"/>
            <a:ext cx="3088731" cy="523220"/>
          </a:xfrm>
          <a:prstGeom prst="rect">
            <a:avLst/>
          </a:prstGeom>
          <a:noFill/>
        </p:spPr>
        <p:txBody>
          <a:bodyPr wrap="square" rtlCol="0">
            <a:spAutoFit/>
          </a:bodyPr>
          <a:lstStyle/>
          <a:p>
            <a:pPr algn="ctr"/>
            <a:r>
              <a:rPr lang="en-US" sz="1400" dirty="0"/>
              <a:t>Level 1</a:t>
            </a:r>
          </a:p>
          <a:p>
            <a:pPr algn="ctr"/>
            <a:r>
              <a:rPr lang="en-US" sz="1400" dirty="0"/>
              <a:t>Community</a:t>
            </a:r>
          </a:p>
        </p:txBody>
      </p:sp>
      <p:sp>
        <p:nvSpPr>
          <p:cNvPr id="28" name="TextBox 27">
            <a:extLst>
              <a:ext uri="{FF2B5EF4-FFF2-40B4-BE49-F238E27FC236}">
                <a16:creationId xmlns:a16="http://schemas.microsoft.com/office/drawing/2014/main" id="{6F3AB8CA-99F1-C8C1-49F4-E182E4CB1B0D}"/>
              </a:ext>
            </a:extLst>
          </p:cNvPr>
          <p:cNvSpPr txBox="1"/>
          <p:nvPr/>
        </p:nvSpPr>
        <p:spPr>
          <a:xfrm>
            <a:off x="9335372" y="5504879"/>
            <a:ext cx="3088731" cy="523220"/>
          </a:xfrm>
          <a:prstGeom prst="rect">
            <a:avLst/>
          </a:prstGeom>
          <a:noFill/>
        </p:spPr>
        <p:txBody>
          <a:bodyPr wrap="square" rtlCol="0">
            <a:spAutoFit/>
          </a:bodyPr>
          <a:lstStyle/>
          <a:p>
            <a:pPr algn="ctr"/>
            <a:r>
              <a:rPr lang="en-US" sz="1400" dirty="0"/>
              <a:t>Level 2</a:t>
            </a:r>
          </a:p>
          <a:p>
            <a:pPr algn="ctr"/>
            <a:r>
              <a:rPr lang="en-US" sz="1400" dirty="0"/>
              <a:t>Community</a:t>
            </a:r>
          </a:p>
        </p:txBody>
      </p:sp>
      <p:sp>
        <p:nvSpPr>
          <p:cNvPr id="29" name="TextBox 28">
            <a:extLst>
              <a:ext uri="{FF2B5EF4-FFF2-40B4-BE49-F238E27FC236}">
                <a16:creationId xmlns:a16="http://schemas.microsoft.com/office/drawing/2014/main" id="{07B7197D-8E44-C63A-662B-384388B481FB}"/>
              </a:ext>
            </a:extLst>
          </p:cNvPr>
          <p:cNvSpPr txBox="1"/>
          <p:nvPr/>
        </p:nvSpPr>
        <p:spPr>
          <a:xfrm>
            <a:off x="5882451" y="1160145"/>
            <a:ext cx="3088731" cy="307777"/>
          </a:xfrm>
          <a:prstGeom prst="rect">
            <a:avLst/>
          </a:prstGeom>
          <a:noFill/>
        </p:spPr>
        <p:txBody>
          <a:bodyPr wrap="square" rtlCol="0">
            <a:spAutoFit/>
          </a:bodyPr>
          <a:lstStyle/>
          <a:p>
            <a:pPr algn="ctr"/>
            <a:r>
              <a:rPr lang="en-US" sz="1400" dirty="0"/>
              <a:t>Graph Induction</a:t>
            </a:r>
          </a:p>
        </p:txBody>
      </p:sp>
      <p:sp>
        <p:nvSpPr>
          <p:cNvPr id="3" name="TextBox 2">
            <a:extLst>
              <a:ext uri="{FF2B5EF4-FFF2-40B4-BE49-F238E27FC236}">
                <a16:creationId xmlns:a16="http://schemas.microsoft.com/office/drawing/2014/main" id="{E740738C-F82F-FF71-6D9C-6E635C5342D7}"/>
              </a:ext>
            </a:extLst>
          </p:cNvPr>
          <p:cNvSpPr txBox="1"/>
          <p:nvPr/>
        </p:nvSpPr>
        <p:spPr>
          <a:xfrm>
            <a:off x="2390053" y="3277170"/>
            <a:ext cx="3088731" cy="738664"/>
          </a:xfrm>
          <a:prstGeom prst="rect">
            <a:avLst/>
          </a:prstGeom>
          <a:noFill/>
        </p:spPr>
        <p:txBody>
          <a:bodyPr wrap="square" rtlCol="0">
            <a:spAutoFit/>
          </a:bodyPr>
          <a:lstStyle/>
          <a:p>
            <a:r>
              <a:rPr lang="en-US" altLang="zh-CN" sz="1400" dirty="0"/>
              <a:t>- Too large for context window</a:t>
            </a:r>
          </a:p>
          <a:p>
            <a:r>
              <a:rPr lang="en-US" sz="1400" dirty="0"/>
              <a:t>- “semantic Search” works, but we know nothing of the dataset!</a:t>
            </a:r>
          </a:p>
        </p:txBody>
      </p:sp>
      <p:sp>
        <p:nvSpPr>
          <p:cNvPr id="4" name="TextBox 3">
            <a:extLst>
              <a:ext uri="{FF2B5EF4-FFF2-40B4-BE49-F238E27FC236}">
                <a16:creationId xmlns:a16="http://schemas.microsoft.com/office/drawing/2014/main" id="{6022EECC-2D78-5614-9DE3-4FCCF6BA22FE}"/>
              </a:ext>
            </a:extLst>
          </p:cNvPr>
          <p:cNvSpPr txBox="1"/>
          <p:nvPr/>
        </p:nvSpPr>
        <p:spPr>
          <a:xfrm>
            <a:off x="3500294" y="5613637"/>
            <a:ext cx="3088731" cy="307777"/>
          </a:xfrm>
          <a:prstGeom prst="rect">
            <a:avLst/>
          </a:prstGeom>
          <a:noFill/>
        </p:spPr>
        <p:txBody>
          <a:bodyPr wrap="square" rtlCol="0">
            <a:spAutoFit/>
          </a:bodyPr>
          <a:lstStyle/>
          <a:p>
            <a:r>
              <a:rPr lang="en-US" altLang="zh-CN" sz="1400" dirty="0"/>
              <a:t>Semantic search DB</a:t>
            </a:r>
            <a:endParaRPr lang="en-US" sz="1400" dirty="0"/>
          </a:p>
        </p:txBody>
      </p:sp>
      <p:sp>
        <p:nvSpPr>
          <p:cNvPr id="5" name="Slide Number Placeholder 3">
            <a:extLst>
              <a:ext uri="{FF2B5EF4-FFF2-40B4-BE49-F238E27FC236}">
                <a16:creationId xmlns:a16="http://schemas.microsoft.com/office/drawing/2014/main" id="{4255C2ED-7F04-71AA-1A74-024C2B223B3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24</a:t>
            </a:fld>
            <a:endParaRPr lang="en-US" dirty="0"/>
          </a:p>
        </p:txBody>
      </p:sp>
    </p:spTree>
    <p:extLst>
      <p:ext uri="{BB962C8B-B14F-4D97-AF65-F5344CB8AC3E}">
        <p14:creationId xmlns:p14="http://schemas.microsoft.com/office/powerpoint/2010/main" val="50375038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69AF89-D9B3-9BCA-062D-00ADF08FB668}"/>
              </a:ext>
            </a:extLst>
          </p:cNvPr>
          <p:cNvSpPr>
            <a:spLocks noGrp="1"/>
          </p:cNvSpPr>
          <p:nvPr>
            <p:ph type="title"/>
          </p:nvPr>
        </p:nvSpPr>
        <p:spPr/>
        <p:txBody>
          <a:bodyPr/>
          <a:lstStyle/>
          <a:p>
            <a:r>
              <a:rPr lang="en-US" altLang="zh-CN" sz="3600" b="1" kern="0" dirty="0">
                <a:solidFill>
                  <a:srgbClr val="11284B"/>
                </a:solidFill>
                <a:latin typeface="Arial"/>
                <a:cs typeface="Arial"/>
              </a:rPr>
              <a:t>Preprocessing Pipeline – Graph Enabled RAG</a:t>
            </a:r>
            <a:endParaRPr lang="en-US" sz="3600" b="1" kern="0" dirty="0">
              <a:solidFill>
                <a:srgbClr val="11284B"/>
              </a:solidFill>
              <a:latin typeface="Arial"/>
              <a:cs typeface="Arial"/>
            </a:endParaRPr>
          </a:p>
        </p:txBody>
      </p:sp>
      <p:pic>
        <p:nvPicPr>
          <p:cNvPr id="11" name="Content Placeholder 10">
            <a:extLst>
              <a:ext uri="{FF2B5EF4-FFF2-40B4-BE49-F238E27FC236}">
                <a16:creationId xmlns:a16="http://schemas.microsoft.com/office/drawing/2014/main" id="{B6DD7C7F-69E4-7C2C-1722-65F57413A633}"/>
              </a:ext>
            </a:extLst>
          </p:cNvPr>
          <p:cNvPicPr>
            <a:picLocks noGrp="1" noChangeAspect="1"/>
          </p:cNvPicPr>
          <p:nvPr>
            <p:ph idx="1"/>
          </p:nvPr>
        </p:nvPicPr>
        <p:blipFill>
          <a:blip r:embed="rId2"/>
          <a:stretch>
            <a:fillRect/>
          </a:stretch>
        </p:blipFill>
        <p:spPr>
          <a:xfrm>
            <a:off x="6900908" y="4041627"/>
            <a:ext cx="4624244" cy="1521903"/>
          </a:xfrm>
        </p:spPr>
      </p:pic>
      <p:pic>
        <p:nvPicPr>
          <p:cNvPr id="1026" name="Picture 2" descr="Database, private, protection, secure, server icon - Download on Iconfinder">
            <a:extLst>
              <a:ext uri="{FF2B5EF4-FFF2-40B4-BE49-F238E27FC236}">
                <a16:creationId xmlns:a16="http://schemas.microsoft.com/office/drawing/2014/main" id="{5E97E4D7-86C3-DF78-FC53-7CFBA8E4D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2350" y="3162300"/>
            <a:ext cx="1212850" cy="12128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5D79C30-9F4D-0B79-0E32-699D0B1935CA}"/>
              </a:ext>
            </a:extLst>
          </p:cNvPr>
          <p:cNvSpPr txBox="1"/>
          <p:nvPr/>
        </p:nvSpPr>
        <p:spPr>
          <a:xfrm>
            <a:off x="282055" y="2830736"/>
            <a:ext cx="1714500" cy="369332"/>
          </a:xfrm>
          <a:prstGeom prst="rect">
            <a:avLst/>
          </a:prstGeom>
          <a:noFill/>
        </p:spPr>
        <p:txBody>
          <a:bodyPr wrap="square" rtlCol="0">
            <a:spAutoFit/>
          </a:bodyPr>
          <a:lstStyle/>
          <a:p>
            <a:r>
              <a:rPr lang="en-US" dirty="0"/>
              <a:t>Private Dataset</a:t>
            </a:r>
          </a:p>
        </p:txBody>
      </p:sp>
      <p:pic>
        <p:nvPicPr>
          <p:cNvPr id="1030" name="Picture 6" descr="Database - Free technology icons">
            <a:extLst>
              <a:ext uri="{FF2B5EF4-FFF2-40B4-BE49-F238E27FC236}">
                <a16:creationId xmlns:a16="http://schemas.microsoft.com/office/drawing/2014/main" id="{7FD9B084-E062-3E0A-4ECB-714EA7BF97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32069" y="4336883"/>
            <a:ext cx="1250950" cy="125095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5EC55673-4F22-94B2-EE7C-14125C1EEBBF}"/>
              </a:ext>
            </a:extLst>
          </p:cNvPr>
          <p:cNvSpPr/>
          <p:nvPr/>
        </p:nvSpPr>
        <p:spPr>
          <a:xfrm>
            <a:off x="3500294" y="1518206"/>
            <a:ext cx="1714500" cy="157480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solidFill>
                  <a:srgbClr val="FF0000"/>
                </a:solidFill>
              </a:rPr>
              <a:t>POK</a:t>
            </a:r>
            <a:r>
              <a:rPr lang="en-US" sz="1600" dirty="0"/>
              <a:t> leader </a:t>
            </a:r>
            <a:r>
              <a:rPr lang="en-US" sz="1600" dirty="0">
                <a:solidFill>
                  <a:srgbClr val="00B0F0"/>
                </a:solidFill>
              </a:rPr>
              <a:t>Sylvia Marek</a:t>
            </a:r>
            <a:r>
              <a:rPr lang="en-US" sz="1600" dirty="0"/>
              <a:t> took the stage with </a:t>
            </a:r>
            <a:r>
              <a:rPr lang="en-US" sz="1600" dirty="0">
                <a:solidFill>
                  <a:srgbClr val="00B0F0"/>
                </a:solidFill>
              </a:rPr>
              <a:t>Lucio </a:t>
            </a:r>
            <a:r>
              <a:rPr lang="en-US" sz="1600" dirty="0" err="1">
                <a:solidFill>
                  <a:srgbClr val="00B0F0"/>
                </a:solidFill>
              </a:rPr>
              <a:t>Jakab</a:t>
            </a:r>
            <a:r>
              <a:rPr lang="en-US" sz="1600" dirty="0"/>
              <a:t>, founder of </a:t>
            </a:r>
            <a:r>
              <a:rPr lang="en-US" sz="1600" dirty="0">
                <a:solidFill>
                  <a:srgbClr val="FF0000"/>
                </a:solidFill>
              </a:rPr>
              <a:t>Save Our Wildlands</a:t>
            </a:r>
          </a:p>
        </p:txBody>
      </p:sp>
      <p:pic>
        <p:nvPicPr>
          <p:cNvPr id="13" name="Picture 12">
            <a:extLst>
              <a:ext uri="{FF2B5EF4-FFF2-40B4-BE49-F238E27FC236}">
                <a16:creationId xmlns:a16="http://schemas.microsoft.com/office/drawing/2014/main" id="{693B2E56-C853-6360-62D4-79B57A93B1A9}"/>
              </a:ext>
            </a:extLst>
          </p:cNvPr>
          <p:cNvPicPr>
            <a:picLocks noChangeAspect="1"/>
          </p:cNvPicPr>
          <p:nvPr/>
        </p:nvPicPr>
        <p:blipFill>
          <a:blip r:embed="rId5"/>
          <a:stretch>
            <a:fillRect/>
          </a:stretch>
        </p:blipFill>
        <p:spPr>
          <a:xfrm>
            <a:off x="6680692" y="1417638"/>
            <a:ext cx="1492250" cy="1473519"/>
          </a:xfrm>
          <a:prstGeom prst="rect">
            <a:avLst/>
          </a:prstGeom>
        </p:spPr>
      </p:pic>
      <p:sp>
        <p:nvSpPr>
          <p:cNvPr id="14" name="Arrow: Right 13">
            <a:extLst>
              <a:ext uri="{FF2B5EF4-FFF2-40B4-BE49-F238E27FC236}">
                <a16:creationId xmlns:a16="http://schemas.microsoft.com/office/drawing/2014/main" id="{76095997-C986-38CF-C98A-B0865E48D3A5}"/>
              </a:ext>
            </a:extLst>
          </p:cNvPr>
          <p:cNvSpPr/>
          <p:nvPr/>
        </p:nvSpPr>
        <p:spPr>
          <a:xfrm rot="19440690">
            <a:off x="2125560" y="2828145"/>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15" name="Arrow: Right 14">
            <a:extLst>
              <a:ext uri="{FF2B5EF4-FFF2-40B4-BE49-F238E27FC236}">
                <a16:creationId xmlns:a16="http://schemas.microsoft.com/office/drawing/2014/main" id="{EBBFD78E-E525-62D2-C0BB-9CE1DF9E93BC}"/>
              </a:ext>
            </a:extLst>
          </p:cNvPr>
          <p:cNvSpPr/>
          <p:nvPr/>
        </p:nvSpPr>
        <p:spPr>
          <a:xfrm rot="1530030">
            <a:off x="2180022" y="4332062"/>
            <a:ext cx="1297591" cy="398986"/>
          </a:xfrm>
          <a:prstGeom prst="rightArrow">
            <a:avLst/>
          </a:prstGeom>
          <a:solidFill>
            <a:srgbClr val="C0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a:t>Baseline RAG</a:t>
            </a:r>
          </a:p>
        </p:txBody>
      </p:sp>
      <p:sp>
        <p:nvSpPr>
          <p:cNvPr id="16" name="Arrow: Right 15">
            <a:extLst>
              <a:ext uri="{FF2B5EF4-FFF2-40B4-BE49-F238E27FC236}">
                <a16:creationId xmlns:a16="http://schemas.microsoft.com/office/drawing/2014/main" id="{2C193C45-7C86-7B0A-1467-D7A8326EC8F9}"/>
              </a:ext>
            </a:extLst>
          </p:cNvPr>
          <p:cNvSpPr/>
          <p:nvPr/>
        </p:nvSpPr>
        <p:spPr>
          <a:xfrm>
            <a:off x="5332734" y="1954905"/>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17" name="Arrow: Right 16">
            <a:extLst>
              <a:ext uri="{FF2B5EF4-FFF2-40B4-BE49-F238E27FC236}">
                <a16:creationId xmlns:a16="http://schemas.microsoft.com/office/drawing/2014/main" id="{01AB6842-22E1-6497-21A2-F9185C90DB3E}"/>
              </a:ext>
            </a:extLst>
          </p:cNvPr>
          <p:cNvSpPr/>
          <p:nvPr/>
        </p:nvSpPr>
        <p:spPr>
          <a:xfrm>
            <a:off x="5332734" y="4732944"/>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18" name="Arrow: Right 17">
            <a:extLst>
              <a:ext uri="{FF2B5EF4-FFF2-40B4-BE49-F238E27FC236}">
                <a16:creationId xmlns:a16="http://schemas.microsoft.com/office/drawing/2014/main" id="{D7FE6729-786A-0299-C4C8-ABB856828F05}"/>
              </a:ext>
            </a:extLst>
          </p:cNvPr>
          <p:cNvSpPr/>
          <p:nvPr/>
        </p:nvSpPr>
        <p:spPr>
          <a:xfrm rot="5400000">
            <a:off x="6875784" y="3392302"/>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sp>
        <p:nvSpPr>
          <p:cNvPr id="19" name="Arrow: Right 18">
            <a:extLst>
              <a:ext uri="{FF2B5EF4-FFF2-40B4-BE49-F238E27FC236}">
                <a16:creationId xmlns:a16="http://schemas.microsoft.com/office/drawing/2014/main" id="{9160A8FB-ACC4-2ED4-FB31-A41022F6E65B}"/>
              </a:ext>
            </a:extLst>
          </p:cNvPr>
          <p:cNvSpPr/>
          <p:nvPr/>
        </p:nvSpPr>
        <p:spPr>
          <a:xfrm rot="16200000">
            <a:off x="10396063" y="3162017"/>
            <a:ext cx="1230018" cy="398986"/>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400" dirty="0" err="1"/>
              <a:t>GraphRAG</a:t>
            </a:r>
            <a:endParaRPr lang="en-US" sz="1400" dirty="0"/>
          </a:p>
        </p:txBody>
      </p:sp>
      <p:pic>
        <p:nvPicPr>
          <p:cNvPr id="1032" name="Picture 8" descr="question mark - Wiktionary, the free dictionary">
            <a:extLst>
              <a:ext uri="{FF2B5EF4-FFF2-40B4-BE49-F238E27FC236}">
                <a16:creationId xmlns:a16="http://schemas.microsoft.com/office/drawing/2014/main" id="{3366888F-0AD1-0091-CC86-A870871B8A2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77299" y="1948159"/>
            <a:ext cx="667545" cy="667545"/>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D08A92C8-07DC-89CE-FFCD-E5AA0C7B8A52}"/>
              </a:ext>
            </a:extLst>
          </p:cNvPr>
          <p:cNvSpPr txBox="1"/>
          <p:nvPr/>
        </p:nvSpPr>
        <p:spPr>
          <a:xfrm>
            <a:off x="4260598" y="3015402"/>
            <a:ext cx="3088731" cy="738664"/>
          </a:xfrm>
          <a:prstGeom prst="rect">
            <a:avLst/>
          </a:prstGeom>
          <a:noFill/>
        </p:spPr>
        <p:txBody>
          <a:bodyPr wrap="square" rtlCol="0">
            <a:spAutoFit/>
          </a:bodyPr>
          <a:lstStyle/>
          <a:p>
            <a:pPr lvl="1" algn="r"/>
            <a:r>
              <a:rPr lang="en-US" sz="1400" dirty="0"/>
              <a:t>Graph ML</a:t>
            </a:r>
          </a:p>
          <a:p>
            <a:pPr lvl="1" algn="r"/>
            <a:r>
              <a:rPr lang="en-US" sz="1400" dirty="0"/>
              <a:t>-Topic Detection</a:t>
            </a:r>
          </a:p>
          <a:p>
            <a:pPr lvl="1" algn="r"/>
            <a:r>
              <a:rPr lang="en-US" sz="1400" dirty="0"/>
              <a:t>-Representation Learning</a:t>
            </a:r>
          </a:p>
        </p:txBody>
      </p:sp>
      <p:sp>
        <p:nvSpPr>
          <p:cNvPr id="22" name="TextBox 21">
            <a:extLst>
              <a:ext uri="{FF2B5EF4-FFF2-40B4-BE49-F238E27FC236}">
                <a16:creationId xmlns:a16="http://schemas.microsoft.com/office/drawing/2014/main" id="{0905E03E-0CC4-751E-93A1-81B6568D8E02}"/>
              </a:ext>
            </a:extLst>
          </p:cNvPr>
          <p:cNvSpPr txBox="1"/>
          <p:nvPr/>
        </p:nvSpPr>
        <p:spPr>
          <a:xfrm>
            <a:off x="7240192" y="3059114"/>
            <a:ext cx="3088731" cy="954107"/>
          </a:xfrm>
          <a:prstGeom prst="rect">
            <a:avLst/>
          </a:prstGeom>
          <a:noFill/>
        </p:spPr>
        <p:txBody>
          <a:bodyPr wrap="square" rtlCol="0">
            <a:spAutoFit/>
          </a:bodyPr>
          <a:lstStyle/>
          <a:p>
            <a:pPr lvl="1"/>
            <a:r>
              <a:rPr lang="en-US" sz="1400" dirty="0"/>
              <a:t>Hierarchy Extraction </a:t>
            </a:r>
          </a:p>
          <a:p>
            <a:pPr lvl="1"/>
            <a:r>
              <a:rPr lang="en-US" sz="1400" dirty="0"/>
              <a:t>Graph Embedding</a:t>
            </a:r>
          </a:p>
          <a:p>
            <a:pPr lvl="1"/>
            <a:r>
              <a:rPr lang="en-US" sz="1400" dirty="0"/>
              <a:t>Entity Summarization</a:t>
            </a:r>
          </a:p>
          <a:p>
            <a:pPr lvl="1"/>
            <a:r>
              <a:rPr lang="en-US" sz="1400" dirty="0"/>
              <a:t>Community Summarization</a:t>
            </a:r>
          </a:p>
        </p:txBody>
      </p:sp>
      <p:sp>
        <p:nvSpPr>
          <p:cNvPr id="23" name="TextBox 22">
            <a:extLst>
              <a:ext uri="{FF2B5EF4-FFF2-40B4-BE49-F238E27FC236}">
                <a16:creationId xmlns:a16="http://schemas.microsoft.com/office/drawing/2014/main" id="{B113C993-C239-5026-25D5-FEF49786340B}"/>
              </a:ext>
            </a:extLst>
          </p:cNvPr>
          <p:cNvSpPr txBox="1"/>
          <p:nvPr/>
        </p:nvSpPr>
        <p:spPr>
          <a:xfrm>
            <a:off x="3474021" y="5083505"/>
            <a:ext cx="3088731" cy="307777"/>
          </a:xfrm>
          <a:prstGeom prst="rect">
            <a:avLst/>
          </a:prstGeom>
          <a:noFill/>
        </p:spPr>
        <p:txBody>
          <a:bodyPr wrap="square" rtlCol="0">
            <a:spAutoFit/>
          </a:bodyPr>
          <a:lstStyle/>
          <a:p>
            <a:pPr lvl="1" algn="r"/>
            <a:r>
              <a:rPr lang="en-US" sz="1400" dirty="0"/>
              <a:t>Entity Content</a:t>
            </a:r>
          </a:p>
        </p:txBody>
      </p:sp>
      <p:sp>
        <p:nvSpPr>
          <p:cNvPr id="24" name="TextBox 23">
            <a:extLst>
              <a:ext uri="{FF2B5EF4-FFF2-40B4-BE49-F238E27FC236}">
                <a16:creationId xmlns:a16="http://schemas.microsoft.com/office/drawing/2014/main" id="{43DA19DD-7A3A-B078-7FFD-F6CB5C2599D7}"/>
              </a:ext>
            </a:extLst>
          </p:cNvPr>
          <p:cNvSpPr txBox="1"/>
          <p:nvPr/>
        </p:nvSpPr>
        <p:spPr>
          <a:xfrm rot="1413638">
            <a:off x="1479993" y="4808469"/>
            <a:ext cx="3088731" cy="307777"/>
          </a:xfrm>
          <a:prstGeom prst="rect">
            <a:avLst/>
          </a:prstGeom>
          <a:noFill/>
        </p:spPr>
        <p:txBody>
          <a:bodyPr wrap="square" rtlCol="0">
            <a:spAutoFit/>
          </a:bodyPr>
          <a:lstStyle/>
          <a:p>
            <a:pPr lvl="1"/>
            <a:r>
              <a:rPr lang="en-US" sz="1400" dirty="0"/>
              <a:t>Text Chunks</a:t>
            </a:r>
          </a:p>
        </p:txBody>
      </p:sp>
      <p:sp>
        <p:nvSpPr>
          <p:cNvPr id="25" name="TextBox 24">
            <a:extLst>
              <a:ext uri="{FF2B5EF4-FFF2-40B4-BE49-F238E27FC236}">
                <a16:creationId xmlns:a16="http://schemas.microsoft.com/office/drawing/2014/main" id="{9FF4811C-6767-0FCC-473A-E8B5BC0EC36B}"/>
              </a:ext>
            </a:extLst>
          </p:cNvPr>
          <p:cNvSpPr txBox="1"/>
          <p:nvPr/>
        </p:nvSpPr>
        <p:spPr>
          <a:xfrm rot="19347919">
            <a:off x="1438541" y="2389759"/>
            <a:ext cx="3088731" cy="307777"/>
          </a:xfrm>
          <a:prstGeom prst="rect">
            <a:avLst/>
          </a:prstGeom>
          <a:noFill/>
        </p:spPr>
        <p:txBody>
          <a:bodyPr wrap="square" rtlCol="0">
            <a:spAutoFit/>
          </a:bodyPr>
          <a:lstStyle/>
          <a:p>
            <a:pPr lvl="1"/>
            <a:r>
              <a:rPr lang="en-US" sz="1400" dirty="0"/>
              <a:t>Text Chunks</a:t>
            </a:r>
          </a:p>
        </p:txBody>
      </p:sp>
      <p:sp>
        <p:nvSpPr>
          <p:cNvPr id="26" name="TextBox 25">
            <a:extLst>
              <a:ext uri="{FF2B5EF4-FFF2-40B4-BE49-F238E27FC236}">
                <a16:creationId xmlns:a16="http://schemas.microsoft.com/office/drawing/2014/main" id="{BF504920-03B3-4013-1559-9E9511D1D7CD}"/>
              </a:ext>
            </a:extLst>
          </p:cNvPr>
          <p:cNvSpPr txBox="1"/>
          <p:nvPr/>
        </p:nvSpPr>
        <p:spPr>
          <a:xfrm>
            <a:off x="6045200" y="5503087"/>
            <a:ext cx="3088731" cy="523220"/>
          </a:xfrm>
          <a:prstGeom prst="rect">
            <a:avLst/>
          </a:prstGeom>
          <a:noFill/>
        </p:spPr>
        <p:txBody>
          <a:bodyPr wrap="square" rtlCol="0">
            <a:spAutoFit/>
          </a:bodyPr>
          <a:lstStyle/>
          <a:p>
            <a:pPr algn="ctr"/>
            <a:r>
              <a:rPr lang="en-US" sz="1400" dirty="0"/>
              <a:t>Level 0</a:t>
            </a:r>
          </a:p>
          <a:p>
            <a:pPr algn="ctr"/>
            <a:r>
              <a:rPr lang="en-US" sz="1400" dirty="0"/>
              <a:t>Community</a:t>
            </a:r>
          </a:p>
        </p:txBody>
      </p:sp>
      <p:sp>
        <p:nvSpPr>
          <p:cNvPr id="27" name="TextBox 26">
            <a:extLst>
              <a:ext uri="{FF2B5EF4-FFF2-40B4-BE49-F238E27FC236}">
                <a16:creationId xmlns:a16="http://schemas.microsoft.com/office/drawing/2014/main" id="{2B7ABAB5-D9F9-1C02-0B0C-CA41392E8D0F}"/>
              </a:ext>
            </a:extLst>
          </p:cNvPr>
          <p:cNvSpPr txBox="1"/>
          <p:nvPr/>
        </p:nvSpPr>
        <p:spPr>
          <a:xfrm>
            <a:off x="7690286" y="5497405"/>
            <a:ext cx="3088731" cy="523220"/>
          </a:xfrm>
          <a:prstGeom prst="rect">
            <a:avLst/>
          </a:prstGeom>
          <a:noFill/>
        </p:spPr>
        <p:txBody>
          <a:bodyPr wrap="square" rtlCol="0">
            <a:spAutoFit/>
          </a:bodyPr>
          <a:lstStyle/>
          <a:p>
            <a:pPr algn="ctr"/>
            <a:r>
              <a:rPr lang="en-US" sz="1400" dirty="0"/>
              <a:t>Level 1</a:t>
            </a:r>
          </a:p>
          <a:p>
            <a:pPr algn="ctr"/>
            <a:r>
              <a:rPr lang="en-US" sz="1400" dirty="0"/>
              <a:t>Community</a:t>
            </a:r>
          </a:p>
        </p:txBody>
      </p:sp>
      <p:sp>
        <p:nvSpPr>
          <p:cNvPr id="28" name="TextBox 27">
            <a:extLst>
              <a:ext uri="{FF2B5EF4-FFF2-40B4-BE49-F238E27FC236}">
                <a16:creationId xmlns:a16="http://schemas.microsoft.com/office/drawing/2014/main" id="{6F3AB8CA-99F1-C8C1-49F4-E182E4CB1B0D}"/>
              </a:ext>
            </a:extLst>
          </p:cNvPr>
          <p:cNvSpPr txBox="1"/>
          <p:nvPr/>
        </p:nvSpPr>
        <p:spPr>
          <a:xfrm>
            <a:off x="9335372" y="5504879"/>
            <a:ext cx="3088731" cy="523220"/>
          </a:xfrm>
          <a:prstGeom prst="rect">
            <a:avLst/>
          </a:prstGeom>
          <a:noFill/>
        </p:spPr>
        <p:txBody>
          <a:bodyPr wrap="square" rtlCol="0">
            <a:spAutoFit/>
          </a:bodyPr>
          <a:lstStyle/>
          <a:p>
            <a:pPr algn="ctr"/>
            <a:r>
              <a:rPr lang="en-US" sz="1400" dirty="0"/>
              <a:t>Level 2</a:t>
            </a:r>
          </a:p>
          <a:p>
            <a:pPr algn="ctr"/>
            <a:r>
              <a:rPr lang="en-US" sz="1400" dirty="0"/>
              <a:t>Community</a:t>
            </a:r>
          </a:p>
        </p:txBody>
      </p:sp>
      <p:sp>
        <p:nvSpPr>
          <p:cNvPr id="29" name="TextBox 28">
            <a:extLst>
              <a:ext uri="{FF2B5EF4-FFF2-40B4-BE49-F238E27FC236}">
                <a16:creationId xmlns:a16="http://schemas.microsoft.com/office/drawing/2014/main" id="{07B7197D-8E44-C63A-662B-384388B481FB}"/>
              </a:ext>
            </a:extLst>
          </p:cNvPr>
          <p:cNvSpPr txBox="1"/>
          <p:nvPr/>
        </p:nvSpPr>
        <p:spPr>
          <a:xfrm>
            <a:off x="5882451" y="1160145"/>
            <a:ext cx="3088731" cy="307777"/>
          </a:xfrm>
          <a:prstGeom prst="rect">
            <a:avLst/>
          </a:prstGeom>
          <a:noFill/>
        </p:spPr>
        <p:txBody>
          <a:bodyPr wrap="square" rtlCol="0">
            <a:spAutoFit/>
          </a:bodyPr>
          <a:lstStyle/>
          <a:p>
            <a:pPr algn="ctr"/>
            <a:r>
              <a:rPr lang="en-US" sz="1400" dirty="0"/>
              <a:t>Graph Induction</a:t>
            </a:r>
          </a:p>
        </p:txBody>
      </p:sp>
      <p:sp>
        <p:nvSpPr>
          <p:cNvPr id="30" name="TextBox 29">
            <a:extLst>
              <a:ext uri="{FF2B5EF4-FFF2-40B4-BE49-F238E27FC236}">
                <a16:creationId xmlns:a16="http://schemas.microsoft.com/office/drawing/2014/main" id="{D56ED047-38A6-9A34-0AF9-900318B4E101}"/>
              </a:ext>
            </a:extLst>
          </p:cNvPr>
          <p:cNvSpPr txBox="1"/>
          <p:nvPr/>
        </p:nvSpPr>
        <p:spPr>
          <a:xfrm>
            <a:off x="9436047" y="1259343"/>
            <a:ext cx="3088731" cy="738664"/>
          </a:xfrm>
          <a:prstGeom prst="rect">
            <a:avLst/>
          </a:prstGeom>
          <a:noFill/>
        </p:spPr>
        <p:txBody>
          <a:bodyPr wrap="square" rtlCol="0">
            <a:spAutoFit/>
          </a:bodyPr>
          <a:lstStyle/>
          <a:p>
            <a:pPr algn="ctr"/>
            <a:r>
              <a:rPr lang="en-US" sz="1400" dirty="0"/>
              <a:t>Database Question Generator</a:t>
            </a:r>
          </a:p>
          <a:p>
            <a:pPr algn="ctr"/>
            <a:r>
              <a:rPr lang="en-US" sz="1400" dirty="0"/>
              <a:t>Summarized Q&amp;A</a:t>
            </a:r>
          </a:p>
          <a:p>
            <a:pPr algn="ctr"/>
            <a:r>
              <a:rPr lang="en-US" sz="1400" dirty="0"/>
              <a:t>Etc.</a:t>
            </a:r>
          </a:p>
        </p:txBody>
      </p:sp>
      <p:sp>
        <p:nvSpPr>
          <p:cNvPr id="3" name="TextBox 2">
            <a:extLst>
              <a:ext uri="{FF2B5EF4-FFF2-40B4-BE49-F238E27FC236}">
                <a16:creationId xmlns:a16="http://schemas.microsoft.com/office/drawing/2014/main" id="{E740738C-F82F-FF71-6D9C-6E635C5342D7}"/>
              </a:ext>
            </a:extLst>
          </p:cNvPr>
          <p:cNvSpPr txBox="1"/>
          <p:nvPr/>
        </p:nvSpPr>
        <p:spPr>
          <a:xfrm>
            <a:off x="2390053" y="3277170"/>
            <a:ext cx="3088731" cy="738664"/>
          </a:xfrm>
          <a:prstGeom prst="rect">
            <a:avLst/>
          </a:prstGeom>
          <a:noFill/>
        </p:spPr>
        <p:txBody>
          <a:bodyPr wrap="square" rtlCol="0">
            <a:spAutoFit/>
          </a:bodyPr>
          <a:lstStyle/>
          <a:p>
            <a:r>
              <a:rPr lang="en-US" altLang="zh-CN" sz="1400" dirty="0"/>
              <a:t>- Too large for context window</a:t>
            </a:r>
          </a:p>
          <a:p>
            <a:r>
              <a:rPr lang="en-US" sz="1400" dirty="0"/>
              <a:t>- “semantic Search” works, but we know nothing of the dataset!</a:t>
            </a:r>
          </a:p>
        </p:txBody>
      </p:sp>
      <p:sp>
        <p:nvSpPr>
          <p:cNvPr id="4" name="TextBox 3">
            <a:extLst>
              <a:ext uri="{FF2B5EF4-FFF2-40B4-BE49-F238E27FC236}">
                <a16:creationId xmlns:a16="http://schemas.microsoft.com/office/drawing/2014/main" id="{6022EECC-2D78-5614-9DE3-4FCCF6BA22FE}"/>
              </a:ext>
            </a:extLst>
          </p:cNvPr>
          <p:cNvSpPr txBox="1"/>
          <p:nvPr/>
        </p:nvSpPr>
        <p:spPr>
          <a:xfrm>
            <a:off x="3500294" y="5613637"/>
            <a:ext cx="3088731" cy="307777"/>
          </a:xfrm>
          <a:prstGeom prst="rect">
            <a:avLst/>
          </a:prstGeom>
          <a:noFill/>
        </p:spPr>
        <p:txBody>
          <a:bodyPr wrap="square" rtlCol="0">
            <a:spAutoFit/>
          </a:bodyPr>
          <a:lstStyle/>
          <a:p>
            <a:r>
              <a:rPr lang="en-US" altLang="zh-CN" sz="1400" dirty="0"/>
              <a:t>Semantic search DB</a:t>
            </a:r>
            <a:endParaRPr lang="en-US" sz="1400" dirty="0"/>
          </a:p>
        </p:txBody>
      </p:sp>
      <p:sp>
        <p:nvSpPr>
          <p:cNvPr id="5" name="Slide Number Placeholder 3">
            <a:extLst>
              <a:ext uri="{FF2B5EF4-FFF2-40B4-BE49-F238E27FC236}">
                <a16:creationId xmlns:a16="http://schemas.microsoft.com/office/drawing/2014/main" id="{AF98E431-258D-4C04-10EF-3FED2341875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25</a:t>
            </a:fld>
            <a:endParaRPr lang="en-US" dirty="0"/>
          </a:p>
        </p:txBody>
      </p:sp>
    </p:spTree>
    <p:extLst>
      <p:ext uri="{BB962C8B-B14F-4D97-AF65-F5344CB8AC3E}">
        <p14:creationId xmlns:p14="http://schemas.microsoft.com/office/powerpoint/2010/main" val="37049635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20214-54B2-76EC-BC95-15C112576680}"/>
              </a:ext>
            </a:extLst>
          </p:cNvPr>
          <p:cNvSpPr>
            <a:spLocks noGrp="1"/>
          </p:cNvSpPr>
          <p:nvPr>
            <p:ph type="title"/>
          </p:nvPr>
        </p:nvSpPr>
        <p:spPr/>
        <p:txBody>
          <a:bodyPr>
            <a:normAutofit/>
          </a:bodyPr>
          <a:lstStyle/>
          <a:p>
            <a:r>
              <a:rPr lang="en-US" b="1" kern="0" dirty="0">
                <a:solidFill>
                  <a:srgbClr val="11284B"/>
                </a:solidFill>
                <a:latin typeface="Arial"/>
                <a:cs typeface="Arial"/>
              </a:rPr>
              <a:t>Combining Knowledge Graph with LLMs</a:t>
            </a:r>
          </a:p>
        </p:txBody>
      </p:sp>
      <p:sp>
        <p:nvSpPr>
          <p:cNvPr id="3" name="Content Placeholder 2">
            <a:extLst>
              <a:ext uri="{FF2B5EF4-FFF2-40B4-BE49-F238E27FC236}">
                <a16:creationId xmlns:a16="http://schemas.microsoft.com/office/drawing/2014/main" id="{D3059945-DA3A-3CFC-1F5A-8742B0FA130A}"/>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Categorization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LLMs enhance knowledge graph reasoning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Knowledge graph reasoning enhance LLMs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Integrating knowledge graph reasoning with LLMs in a mutually beneficial way</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4480BB3-AC6A-3877-BE45-2A9C8487D763}"/>
              </a:ext>
            </a:extLst>
          </p:cNvPr>
          <p:cNvPicPr>
            <a:picLocks noChangeAspect="1"/>
          </p:cNvPicPr>
          <p:nvPr/>
        </p:nvPicPr>
        <p:blipFill>
          <a:blip r:embed="rId2"/>
          <a:stretch>
            <a:fillRect/>
          </a:stretch>
        </p:blipFill>
        <p:spPr>
          <a:xfrm>
            <a:off x="1327189" y="3532632"/>
            <a:ext cx="9366211" cy="1805662"/>
          </a:xfrm>
          <a:prstGeom prst="rect">
            <a:avLst/>
          </a:prstGeom>
        </p:spPr>
      </p:pic>
      <p:sp>
        <p:nvSpPr>
          <p:cNvPr id="6" name="TextBox 5">
            <a:extLst>
              <a:ext uri="{FF2B5EF4-FFF2-40B4-BE49-F238E27FC236}">
                <a16:creationId xmlns:a16="http://schemas.microsoft.com/office/drawing/2014/main" id="{12AEBBE9-5C89-5894-349F-F47C3C707F61}"/>
              </a:ext>
            </a:extLst>
          </p:cNvPr>
          <p:cNvSpPr txBox="1"/>
          <p:nvPr/>
        </p:nvSpPr>
        <p:spPr>
          <a:xfrm>
            <a:off x="1555750" y="5494559"/>
            <a:ext cx="2266950" cy="369332"/>
          </a:xfrm>
          <a:prstGeom prst="rect">
            <a:avLst/>
          </a:prstGeom>
          <a:noFill/>
        </p:spPr>
        <p:txBody>
          <a:bodyPr wrap="square" rtlCol="0">
            <a:spAutoFit/>
          </a:bodyPr>
          <a:lstStyle/>
          <a:p>
            <a:pPr algn="ctr"/>
            <a:r>
              <a:rPr lang="en-US" dirty="0"/>
              <a:t>KG-enhanced LLMs</a:t>
            </a:r>
          </a:p>
        </p:txBody>
      </p:sp>
      <p:sp>
        <p:nvSpPr>
          <p:cNvPr id="7" name="TextBox 6">
            <a:extLst>
              <a:ext uri="{FF2B5EF4-FFF2-40B4-BE49-F238E27FC236}">
                <a16:creationId xmlns:a16="http://schemas.microsoft.com/office/drawing/2014/main" id="{08B91118-F2B3-24AA-FB05-0BA40E957D77}"/>
              </a:ext>
            </a:extLst>
          </p:cNvPr>
          <p:cNvSpPr txBox="1"/>
          <p:nvPr/>
        </p:nvSpPr>
        <p:spPr>
          <a:xfrm>
            <a:off x="4914900" y="5500360"/>
            <a:ext cx="2266950" cy="369332"/>
          </a:xfrm>
          <a:prstGeom prst="rect">
            <a:avLst/>
          </a:prstGeom>
          <a:noFill/>
        </p:spPr>
        <p:txBody>
          <a:bodyPr wrap="square" rtlCol="0">
            <a:spAutoFit/>
          </a:bodyPr>
          <a:lstStyle/>
          <a:p>
            <a:pPr algn="ctr"/>
            <a:r>
              <a:rPr lang="en-US" dirty="0"/>
              <a:t>LLMs-augmented KGs</a:t>
            </a:r>
          </a:p>
        </p:txBody>
      </p:sp>
      <p:sp>
        <p:nvSpPr>
          <p:cNvPr id="8" name="TextBox 7">
            <a:extLst>
              <a:ext uri="{FF2B5EF4-FFF2-40B4-BE49-F238E27FC236}">
                <a16:creationId xmlns:a16="http://schemas.microsoft.com/office/drawing/2014/main" id="{FBFA2D58-2398-BA46-A4C1-8993DA92A592}"/>
              </a:ext>
            </a:extLst>
          </p:cNvPr>
          <p:cNvSpPr txBox="1"/>
          <p:nvPr/>
        </p:nvSpPr>
        <p:spPr>
          <a:xfrm>
            <a:off x="8337550" y="5494721"/>
            <a:ext cx="2355850" cy="369332"/>
          </a:xfrm>
          <a:prstGeom prst="rect">
            <a:avLst/>
          </a:prstGeom>
          <a:noFill/>
        </p:spPr>
        <p:txBody>
          <a:bodyPr wrap="square" rtlCol="0">
            <a:spAutoFit/>
          </a:bodyPr>
          <a:lstStyle/>
          <a:p>
            <a:pPr algn="ctr"/>
            <a:r>
              <a:rPr lang="en-US" dirty="0"/>
              <a:t>Synergized LLMs + KGs</a:t>
            </a:r>
          </a:p>
        </p:txBody>
      </p:sp>
      <p:sp>
        <p:nvSpPr>
          <p:cNvPr id="9" name="Rectangle 8">
            <a:extLst>
              <a:ext uri="{FF2B5EF4-FFF2-40B4-BE49-F238E27FC236}">
                <a16:creationId xmlns:a16="http://schemas.microsoft.com/office/drawing/2014/main" id="{23091740-799D-5207-AFA7-FA96FD5ACD2D}"/>
              </a:ext>
            </a:extLst>
          </p:cNvPr>
          <p:cNvSpPr/>
          <p:nvPr/>
        </p:nvSpPr>
        <p:spPr>
          <a:xfrm>
            <a:off x="7785165" y="3429000"/>
            <a:ext cx="3477720" cy="2440692"/>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B47B54-E955-E194-FE23-3159DB1842D6}"/>
              </a:ext>
            </a:extLst>
          </p:cNvPr>
          <p:cNvSpPr/>
          <p:nvPr/>
        </p:nvSpPr>
        <p:spPr>
          <a:xfrm>
            <a:off x="585424" y="1417638"/>
            <a:ext cx="10107976" cy="195292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AC82B0-A3B4-5C2C-D17F-08F3E89E23B5}"/>
              </a:ext>
            </a:extLst>
          </p:cNvPr>
          <p:cNvSpPr/>
          <p:nvPr/>
        </p:nvSpPr>
        <p:spPr>
          <a:xfrm>
            <a:off x="4502789" y="3425862"/>
            <a:ext cx="3069453" cy="2499126"/>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276529-B400-2C70-949C-B9C5839B976B}"/>
              </a:ext>
            </a:extLst>
          </p:cNvPr>
          <p:cNvSpPr/>
          <p:nvPr/>
        </p:nvSpPr>
        <p:spPr>
          <a:xfrm>
            <a:off x="874112" y="3423361"/>
            <a:ext cx="3477720" cy="2440692"/>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F312027-84C9-A4B5-3DEF-B39388E6E333}"/>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S. Pan, L. </a:t>
            </a:r>
            <a:r>
              <a:rPr lang="en-US" sz="1050" dirty="0" err="1">
                <a:solidFill>
                  <a:schemeClr val="bg1"/>
                </a:solidFill>
              </a:rPr>
              <a:t>Luo,Y</a:t>
            </a:r>
            <a:r>
              <a:rPr lang="en-US" sz="1050" dirty="0">
                <a:solidFill>
                  <a:schemeClr val="bg1"/>
                </a:solidFill>
              </a:rPr>
              <a:t>. Wang, C Chen. 2024. Unifying Large Language Models and Knowledge Graphs: A Roadmap (TKDE 24).</a:t>
            </a:r>
          </a:p>
        </p:txBody>
      </p:sp>
      <p:sp>
        <p:nvSpPr>
          <p:cNvPr id="4" name="Slide Number Placeholder 3">
            <a:extLst>
              <a:ext uri="{FF2B5EF4-FFF2-40B4-BE49-F238E27FC236}">
                <a16:creationId xmlns:a16="http://schemas.microsoft.com/office/drawing/2014/main" id="{E62159A7-E064-CFFC-1CE0-6235A85E46B0}"/>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26</a:t>
            </a:fld>
            <a:endParaRPr lang="en-US" dirty="0"/>
          </a:p>
        </p:txBody>
      </p:sp>
    </p:spTree>
    <p:extLst>
      <p:ext uri="{BB962C8B-B14F-4D97-AF65-F5344CB8AC3E}">
        <p14:creationId xmlns:p14="http://schemas.microsoft.com/office/powerpoint/2010/main" val="5401283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3859-58F6-4B8F-E0A2-C77565D44881}"/>
              </a:ext>
            </a:extLst>
          </p:cNvPr>
          <p:cNvSpPr>
            <a:spLocks noGrp="1"/>
          </p:cNvSpPr>
          <p:nvPr>
            <p:ph type="title"/>
          </p:nvPr>
        </p:nvSpPr>
        <p:spPr/>
        <p:txBody>
          <a:bodyPr>
            <a:noAutofit/>
          </a:bodyPr>
          <a:lstStyle/>
          <a:p>
            <a:r>
              <a:rPr lang="en-US" sz="3200" b="1" kern="0" dirty="0">
                <a:solidFill>
                  <a:srgbClr val="11284B"/>
                </a:solidFill>
                <a:latin typeface="Arial"/>
                <a:cs typeface="Arial"/>
              </a:rPr>
              <a:t>Think-on-Graph: Deep and Responsible Reasoning of Large Language Model on Knowledge Graph</a:t>
            </a:r>
          </a:p>
        </p:txBody>
      </p:sp>
      <p:sp>
        <p:nvSpPr>
          <p:cNvPr id="3" name="Content Placeholder 2">
            <a:extLst>
              <a:ext uri="{FF2B5EF4-FFF2-40B4-BE49-F238E27FC236}">
                <a16:creationId xmlns:a16="http://schemas.microsoft.com/office/drawing/2014/main" id="{5E890A83-B607-302B-C904-555688CF4BBA}"/>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Traditional methods</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Retrieve information from KGs</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Augment the prompt and feed it into LLMs </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LLMs do not participate in the graph reasoning process directly</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Existing problem</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Suffer from knowledge graph incompleteness</a:t>
            </a:r>
          </a:p>
        </p:txBody>
      </p:sp>
      <p:sp>
        <p:nvSpPr>
          <p:cNvPr id="4" name="TextBox 3">
            <a:extLst>
              <a:ext uri="{FF2B5EF4-FFF2-40B4-BE49-F238E27FC236}">
                <a16:creationId xmlns:a16="http://schemas.microsoft.com/office/drawing/2014/main" id="{EC44441D-694A-B5F8-5FA7-4B124DC3763C}"/>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J. Sun, C. Xu, L. Tang, S. Wang, C. Lin. 2024. Think-on-Graph: Deep and Responsible Reasoning of Large Language Model on Knowledge Graph (ICLR 24).</a:t>
            </a:r>
          </a:p>
        </p:txBody>
      </p:sp>
      <p:sp>
        <p:nvSpPr>
          <p:cNvPr id="5" name="Slide Number Placeholder 3">
            <a:extLst>
              <a:ext uri="{FF2B5EF4-FFF2-40B4-BE49-F238E27FC236}">
                <a16:creationId xmlns:a16="http://schemas.microsoft.com/office/drawing/2014/main" id="{870EBBD7-2D2D-5DCC-CF7D-7468B23F4296}"/>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27</a:t>
            </a:fld>
            <a:endParaRPr lang="en-US" dirty="0"/>
          </a:p>
        </p:txBody>
      </p:sp>
    </p:spTree>
    <p:extLst>
      <p:ext uri="{BB962C8B-B14F-4D97-AF65-F5344CB8AC3E}">
        <p14:creationId xmlns:p14="http://schemas.microsoft.com/office/powerpoint/2010/main" val="264316770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F43859-58F6-4B8F-E0A2-C77565D44881}"/>
              </a:ext>
            </a:extLst>
          </p:cNvPr>
          <p:cNvSpPr>
            <a:spLocks noGrp="1"/>
          </p:cNvSpPr>
          <p:nvPr>
            <p:ph type="title"/>
          </p:nvPr>
        </p:nvSpPr>
        <p:spPr/>
        <p:txBody>
          <a:bodyPr>
            <a:noAutofit/>
          </a:bodyPr>
          <a:lstStyle/>
          <a:p>
            <a:r>
              <a:rPr lang="en-US" sz="3200" b="1" kern="0" dirty="0">
                <a:solidFill>
                  <a:srgbClr val="11284B"/>
                </a:solidFill>
                <a:latin typeface="Arial"/>
                <a:cs typeface="Arial"/>
              </a:rPr>
              <a:t>Think-on-Graph: Deep and Responsible Reasoning of Large Language Model on Knowledge Graph</a:t>
            </a:r>
          </a:p>
        </p:txBody>
      </p:sp>
      <p:sp>
        <p:nvSpPr>
          <p:cNvPr id="3" name="Content Placeholder 2">
            <a:extLst>
              <a:ext uri="{FF2B5EF4-FFF2-40B4-BE49-F238E27FC236}">
                <a16:creationId xmlns:a16="http://schemas.microsoft.com/office/drawing/2014/main" id="{5E890A83-B607-302B-C904-555688CF4BBA}"/>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Goal: treats the LLM as an agent to travel</a:t>
            </a:r>
            <a:r>
              <a:rPr lang="zh-CN" altLang="en-US" sz="2400" kern="0" dirty="0">
                <a:solidFill>
                  <a:schemeClr val="tx1">
                    <a:lumMod val="95000"/>
                    <a:lumOff val="5000"/>
                  </a:schemeClr>
                </a:solidFill>
                <a:latin typeface="Arial" panose="020B0604020202020204" pitchFamily="34" charset="0"/>
                <a:cs typeface="Arial" panose="020B0604020202020204" pitchFamily="34" charset="0"/>
              </a:rPr>
              <a:t> </a:t>
            </a: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KGs and perform reasoning based on paths</a:t>
            </a: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TextBox 3">
            <a:extLst>
              <a:ext uri="{FF2B5EF4-FFF2-40B4-BE49-F238E27FC236}">
                <a16:creationId xmlns:a16="http://schemas.microsoft.com/office/drawing/2014/main" id="{EC44441D-694A-B5F8-5FA7-4B124DC3763C}"/>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J. Sun, C. Xu, L. Tang, S. Wang, C. Lin. 2024. Think-on-Graph: Deep and Responsible Reasoning of Large Language Model on Knowledge Graph (ICLR 24).</a:t>
            </a:r>
          </a:p>
        </p:txBody>
      </p:sp>
      <p:pic>
        <p:nvPicPr>
          <p:cNvPr id="7" name="Picture 6">
            <a:extLst>
              <a:ext uri="{FF2B5EF4-FFF2-40B4-BE49-F238E27FC236}">
                <a16:creationId xmlns:a16="http://schemas.microsoft.com/office/drawing/2014/main" id="{88107E11-D309-A1AB-E18A-6219835A84E7}"/>
              </a:ext>
            </a:extLst>
          </p:cNvPr>
          <p:cNvPicPr>
            <a:picLocks noChangeAspect="1"/>
          </p:cNvPicPr>
          <p:nvPr/>
        </p:nvPicPr>
        <p:blipFill>
          <a:blip r:embed="rId3"/>
          <a:stretch>
            <a:fillRect/>
          </a:stretch>
        </p:blipFill>
        <p:spPr>
          <a:xfrm>
            <a:off x="1813045" y="2657189"/>
            <a:ext cx="9198263" cy="3033251"/>
          </a:xfrm>
          <a:prstGeom prst="rect">
            <a:avLst/>
          </a:prstGeom>
        </p:spPr>
      </p:pic>
      <p:sp>
        <p:nvSpPr>
          <p:cNvPr id="5" name="Arrow: Right 4">
            <a:extLst>
              <a:ext uri="{FF2B5EF4-FFF2-40B4-BE49-F238E27FC236}">
                <a16:creationId xmlns:a16="http://schemas.microsoft.com/office/drawing/2014/main" id="{9050ED39-7293-7C13-B069-94984A7A09B9}"/>
              </a:ext>
            </a:extLst>
          </p:cNvPr>
          <p:cNvSpPr/>
          <p:nvPr/>
        </p:nvSpPr>
        <p:spPr>
          <a:xfrm>
            <a:off x="1134272" y="3614097"/>
            <a:ext cx="634149" cy="33439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Arrow: Right 5">
            <a:extLst>
              <a:ext uri="{FF2B5EF4-FFF2-40B4-BE49-F238E27FC236}">
                <a16:creationId xmlns:a16="http://schemas.microsoft.com/office/drawing/2014/main" id="{D0CE27DB-D4FF-0AA9-046C-F7C47FA64D98}"/>
              </a:ext>
            </a:extLst>
          </p:cNvPr>
          <p:cNvSpPr/>
          <p:nvPr/>
        </p:nvSpPr>
        <p:spPr>
          <a:xfrm>
            <a:off x="1134272" y="4923399"/>
            <a:ext cx="634149" cy="334398"/>
          </a:xfrm>
          <a:prstGeom prst="rightArrow">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D22D060-34A5-C77E-8BE6-CE52B5AC59ED}"/>
              </a:ext>
            </a:extLst>
          </p:cNvPr>
          <p:cNvSpPr txBox="1"/>
          <p:nvPr/>
        </p:nvSpPr>
        <p:spPr>
          <a:xfrm>
            <a:off x="79608" y="3579163"/>
            <a:ext cx="1163781" cy="369332"/>
          </a:xfrm>
          <a:prstGeom prst="rect">
            <a:avLst/>
          </a:prstGeom>
          <a:noFill/>
        </p:spPr>
        <p:txBody>
          <a:bodyPr wrap="square" rtlCol="0">
            <a:spAutoFit/>
          </a:bodyPr>
          <a:lstStyle/>
          <a:p>
            <a:r>
              <a:rPr lang="en-US" dirty="0"/>
              <a:t>Method1</a:t>
            </a:r>
          </a:p>
        </p:txBody>
      </p:sp>
      <p:sp>
        <p:nvSpPr>
          <p:cNvPr id="9" name="TextBox 8">
            <a:extLst>
              <a:ext uri="{FF2B5EF4-FFF2-40B4-BE49-F238E27FC236}">
                <a16:creationId xmlns:a16="http://schemas.microsoft.com/office/drawing/2014/main" id="{05889C0B-67E4-0BC8-A982-59EA4DDCFFB1}"/>
              </a:ext>
            </a:extLst>
          </p:cNvPr>
          <p:cNvSpPr txBox="1"/>
          <p:nvPr/>
        </p:nvSpPr>
        <p:spPr>
          <a:xfrm>
            <a:off x="78172" y="4901366"/>
            <a:ext cx="1163781" cy="369332"/>
          </a:xfrm>
          <a:prstGeom prst="rect">
            <a:avLst/>
          </a:prstGeom>
          <a:noFill/>
        </p:spPr>
        <p:txBody>
          <a:bodyPr wrap="square" rtlCol="0">
            <a:spAutoFit/>
          </a:bodyPr>
          <a:lstStyle/>
          <a:p>
            <a:r>
              <a:rPr lang="en-US" dirty="0"/>
              <a:t>Method2</a:t>
            </a:r>
          </a:p>
        </p:txBody>
      </p:sp>
      <p:sp>
        <p:nvSpPr>
          <p:cNvPr id="10" name="Slide Number Placeholder 3">
            <a:extLst>
              <a:ext uri="{FF2B5EF4-FFF2-40B4-BE49-F238E27FC236}">
                <a16:creationId xmlns:a16="http://schemas.microsoft.com/office/drawing/2014/main" id="{BE4C8DD9-ED2E-E6EA-C681-018085562C8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28</a:t>
            </a:fld>
            <a:endParaRPr lang="en-US" dirty="0"/>
          </a:p>
        </p:txBody>
      </p:sp>
    </p:spTree>
    <p:extLst>
      <p:ext uri="{BB962C8B-B14F-4D97-AF65-F5344CB8AC3E}">
        <p14:creationId xmlns:p14="http://schemas.microsoft.com/office/powerpoint/2010/main" val="20955871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E0D52-E636-7D68-A804-7C3E6D9C48AA}"/>
              </a:ext>
            </a:extLst>
          </p:cNvPr>
          <p:cNvSpPr>
            <a:spLocks noGrp="1"/>
          </p:cNvSpPr>
          <p:nvPr>
            <p:ph type="title"/>
          </p:nvPr>
        </p:nvSpPr>
        <p:spPr/>
        <p:txBody>
          <a:bodyPr>
            <a:normAutofit/>
          </a:bodyPr>
          <a:lstStyle/>
          <a:p>
            <a:r>
              <a:rPr lang="en-US" sz="3200" b="1" kern="0" dirty="0">
                <a:solidFill>
                  <a:srgbClr val="11284B"/>
                </a:solidFill>
                <a:latin typeface="Arial"/>
                <a:cs typeface="Arial"/>
              </a:rPr>
              <a:t>Think-on-Graph: Deep and Responsible Reasoning of Large Language Model on Knowledge Graph</a:t>
            </a:r>
          </a:p>
        </p:txBody>
      </p:sp>
      <p:sp>
        <p:nvSpPr>
          <p:cNvPr id="3" name="Content Placeholder 2">
            <a:extLst>
              <a:ext uri="{FF2B5EF4-FFF2-40B4-BE49-F238E27FC236}">
                <a16:creationId xmlns:a16="http://schemas.microsoft.com/office/drawing/2014/main" id="{143830B6-4042-594C-EB67-A6479E6B89C9}"/>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Example:</a:t>
            </a:r>
          </a:p>
          <a:p>
            <a:endParaRPr lang="en-US" dirty="0"/>
          </a:p>
        </p:txBody>
      </p:sp>
      <p:pic>
        <p:nvPicPr>
          <p:cNvPr id="6" name="Picture 5">
            <a:extLst>
              <a:ext uri="{FF2B5EF4-FFF2-40B4-BE49-F238E27FC236}">
                <a16:creationId xmlns:a16="http://schemas.microsoft.com/office/drawing/2014/main" id="{8D3C75E3-7F0C-F04F-4F09-D431CD189DFD}"/>
              </a:ext>
            </a:extLst>
          </p:cNvPr>
          <p:cNvPicPr>
            <a:picLocks noChangeAspect="1"/>
          </p:cNvPicPr>
          <p:nvPr/>
        </p:nvPicPr>
        <p:blipFill>
          <a:blip r:embed="rId2"/>
          <a:stretch>
            <a:fillRect/>
          </a:stretch>
        </p:blipFill>
        <p:spPr>
          <a:xfrm>
            <a:off x="2710275" y="1480700"/>
            <a:ext cx="6988672" cy="4393738"/>
          </a:xfrm>
          <a:prstGeom prst="rect">
            <a:avLst/>
          </a:prstGeom>
        </p:spPr>
      </p:pic>
      <p:sp>
        <p:nvSpPr>
          <p:cNvPr id="7" name="Oval 6">
            <a:extLst>
              <a:ext uri="{FF2B5EF4-FFF2-40B4-BE49-F238E27FC236}">
                <a16:creationId xmlns:a16="http://schemas.microsoft.com/office/drawing/2014/main" id="{FB621217-D871-9DD9-FB26-C7713B840CE7}"/>
              </a:ext>
            </a:extLst>
          </p:cNvPr>
          <p:cNvSpPr/>
          <p:nvPr/>
        </p:nvSpPr>
        <p:spPr>
          <a:xfrm>
            <a:off x="2922266" y="3093843"/>
            <a:ext cx="365760" cy="36576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12587595-13D6-52D3-477E-04EE318FE627}"/>
              </a:ext>
            </a:extLst>
          </p:cNvPr>
          <p:cNvSpPr/>
          <p:nvPr/>
        </p:nvSpPr>
        <p:spPr>
          <a:xfrm>
            <a:off x="5124541" y="3093843"/>
            <a:ext cx="365760" cy="36576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C208452F-F105-80BB-8176-80FACC0F7206}"/>
              </a:ext>
            </a:extLst>
          </p:cNvPr>
          <p:cNvSpPr/>
          <p:nvPr/>
        </p:nvSpPr>
        <p:spPr>
          <a:xfrm>
            <a:off x="8459616" y="3093843"/>
            <a:ext cx="365760" cy="36576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4" name="Rectangle 3">
            <a:extLst>
              <a:ext uri="{FF2B5EF4-FFF2-40B4-BE49-F238E27FC236}">
                <a16:creationId xmlns:a16="http://schemas.microsoft.com/office/drawing/2014/main" id="{2D221A49-8531-AB30-5E93-436C519FFA84}"/>
              </a:ext>
            </a:extLst>
          </p:cNvPr>
          <p:cNvSpPr/>
          <p:nvPr/>
        </p:nvSpPr>
        <p:spPr>
          <a:xfrm>
            <a:off x="4619708" y="1892410"/>
            <a:ext cx="5589767" cy="33077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3D9B2B01-9274-54BF-9E61-5037C7D9B3EB}"/>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J. Sun, C. Xu, L. Tang, S. Wang, C. Lin. 2024. Think-on-Graph: Deep and Responsible Reasoning of Large Language Model on Knowledge Graph (ICLR 24).</a:t>
            </a:r>
          </a:p>
        </p:txBody>
      </p:sp>
      <p:sp>
        <p:nvSpPr>
          <p:cNvPr id="10" name="Slide Number Placeholder 3">
            <a:extLst>
              <a:ext uri="{FF2B5EF4-FFF2-40B4-BE49-F238E27FC236}">
                <a16:creationId xmlns:a16="http://schemas.microsoft.com/office/drawing/2014/main" id="{E6E6FA5B-2621-9F79-FD34-1183CE451179}"/>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29</a:t>
            </a:fld>
            <a:endParaRPr lang="en-US" dirty="0"/>
          </a:p>
        </p:txBody>
      </p:sp>
    </p:spTree>
    <p:extLst>
      <p:ext uri="{BB962C8B-B14F-4D97-AF65-F5344CB8AC3E}">
        <p14:creationId xmlns:p14="http://schemas.microsoft.com/office/powerpoint/2010/main" val="131333371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817C1-B757-C726-1F09-ABFE750B09FC}"/>
              </a:ext>
            </a:extLst>
          </p:cNvPr>
          <p:cNvSpPr>
            <a:spLocks noGrp="1"/>
          </p:cNvSpPr>
          <p:nvPr>
            <p:ph type="title"/>
          </p:nvPr>
        </p:nvSpPr>
        <p:spPr/>
        <p:txBody>
          <a:bodyPr/>
          <a:lstStyle/>
          <a:p>
            <a:r>
              <a:rPr lang="en-US" b="1" kern="0" dirty="0">
                <a:solidFill>
                  <a:srgbClr val="11284B"/>
                </a:solidFill>
                <a:latin typeface="Arial"/>
                <a:cs typeface="Arial"/>
              </a:rPr>
              <a:t>Model Size of LLMs</a:t>
            </a:r>
          </a:p>
        </p:txBody>
      </p:sp>
      <p:sp>
        <p:nvSpPr>
          <p:cNvPr id="4" name="Content Placeholder 3">
            <a:extLst>
              <a:ext uri="{FF2B5EF4-FFF2-40B4-BE49-F238E27FC236}">
                <a16:creationId xmlns:a16="http://schemas.microsoft.com/office/drawing/2014/main" id="{5A712FAB-C240-BC78-D732-C5B6B9ED5B95}"/>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Size: from millions of parameters to billions of parameters</a:t>
            </a:r>
          </a:p>
        </p:txBody>
      </p:sp>
      <p:pic>
        <p:nvPicPr>
          <p:cNvPr id="5" name="Content Placeholder 5">
            <a:extLst>
              <a:ext uri="{FF2B5EF4-FFF2-40B4-BE49-F238E27FC236}">
                <a16:creationId xmlns:a16="http://schemas.microsoft.com/office/drawing/2014/main" id="{8E235B42-08D6-9B05-6027-0093481B97DF}"/>
              </a:ext>
            </a:extLst>
          </p:cNvPr>
          <p:cNvPicPr>
            <a:picLocks noChangeAspect="1"/>
          </p:cNvPicPr>
          <p:nvPr/>
        </p:nvPicPr>
        <p:blipFill>
          <a:blip r:embed="rId2"/>
          <a:stretch>
            <a:fillRect/>
          </a:stretch>
        </p:blipFill>
        <p:spPr>
          <a:xfrm>
            <a:off x="5695766" y="2475106"/>
            <a:ext cx="6061720" cy="2998445"/>
          </a:xfrm>
          <a:prstGeom prst="rect">
            <a:avLst/>
          </a:prstGeom>
        </p:spPr>
      </p:pic>
      <p:pic>
        <p:nvPicPr>
          <p:cNvPr id="7" name="图片 6">
            <a:extLst>
              <a:ext uri="{FF2B5EF4-FFF2-40B4-BE49-F238E27FC236}">
                <a16:creationId xmlns:a16="http://schemas.microsoft.com/office/drawing/2014/main" id="{D1B73010-F909-6E4C-3E77-1B4551A26592}"/>
              </a:ext>
            </a:extLst>
          </p:cNvPr>
          <p:cNvPicPr>
            <a:picLocks noChangeAspect="1"/>
          </p:cNvPicPr>
          <p:nvPr/>
        </p:nvPicPr>
        <p:blipFill>
          <a:blip r:embed="rId3"/>
          <a:stretch>
            <a:fillRect/>
          </a:stretch>
        </p:blipFill>
        <p:spPr>
          <a:xfrm>
            <a:off x="434514" y="2404803"/>
            <a:ext cx="4993728" cy="3139052"/>
          </a:xfrm>
          <a:prstGeom prst="rect">
            <a:avLst/>
          </a:prstGeom>
        </p:spPr>
      </p:pic>
      <p:sp>
        <p:nvSpPr>
          <p:cNvPr id="3" name="Slide Number Placeholder 3">
            <a:extLst>
              <a:ext uri="{FF2B5EF4-FFF2-40B4-BE49-F238E27FC236}">
                <a16:creationId xmlns:a16="http://schemas.microsoft.com/office/drawing/2014/main" id="{988BBCE0-71EA-B678-9460-2707B9926EC4}"/>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a:t>
            </a:fld>
            <a:endParaRPr lang="en-US" dirty="0"/>
          </a:p>
        </p:txBody>
      </p:sp>
    </p:spTree>
    <p:extLst>
      <p:ext uri="{BB962C8B-B14F-4D97-AF65-F5344CB8AC3E}">
        <p14:creationId xmlns:p14="http://schemas.microsoft.com/office/powerpoint/2010/main" val="228745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E0D52-E636-7D68-A804-7C3E6D9C48AA}"/>
              </a:ext>
            </a:extLst>
          </p:cNvPr>
          <p:cNvSpPr>
            <a:spLocks noGrp="1"/>
          </p:cNvSpPr>
          <p:nvPr>
            <p:ph type="title"/>
          </p:nvPr>
        </p:nvSpPr>
        <p:spPr/>
        <p:txBody>
          <a:bodyPr>
            <a:normAutofit/>
          </a:bodyPr>
          <a:lstStyle/>
          <a:p>
            <a:r>
              <a:rPr lang="en-US" sz="3200" b="1" kern="0" dirty="0">
                <a:solidFill>
                  <a:srgbClr val="11284B"/>
                </a:solidFill>
                <a:latin typeface="Arial"/>
                <a:cs typeface="Arial"/>
              </a:rPr>
              <a:t>Think-on-Graph: Deep and Responsible Reasoning of Large Language Model on Knowledge Graph</a:t>
            </a:r>
          </a:p>
        </p:txBody>
      </p:sp>
      <p:sp>
        <p:nvSpPr>
          <p:cNvPr id="3" name="Content Placeholder 2">
            <a:extLst>
              <a:ext uri="{FF2B5EF4-FFF2-40B4-BE49-F238E27FC236}">
                <a16:creationId xmlns:a16="http://schemas.microsoft.com/office/drawing/2014/main" id="{143830B6-4042-594C-EB67-A6479E6B89C9}"/>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Example:</a:t>
            </a:r>
          </a:p>
          <a:p>
            <a:endParaRPr lang="en-US" dirty="0"/>
          </a:p>
        </p:txBody>
      </p:sp>
      <p:pic>
        <p:nvPicPr>
          <p:cNvPr id="6" name="Picture 5">
            <a:extLst>
              <a:ext uri="{FF2B5EF4-FFF2-40B4-BE49-F238E27FC236}">
                <a16:creationId xmlns:a16="http://schemas.microsoft.com/office/drawing/2014/main" id="{8D3C75E3-7F0C-F04F-4F09-D431CD189DFD}"/>
              </a:ext>
            </a:extLst>
          </p:cNvPr>
          <p:cNvPicPr>
            <a:picLocks noChangeAspect="1"/>
          </p:cNvPicPr>
          <p:nvPr/>
        </p:nvPicPr>
        <p:blipFill>
          <a:blip r:embed="rId2"/>
          <a:stretch>
            <a:fillRect/>
          </a:stretch>
        </p:blipFill>
        <p:spPr>
          <a:xfrm>
            <a:off x="2710275" y="1480700"/>
            <a:ext cx="6988672" cy="4393738"/>
          </a:xfrm>
          <a:prstGeom prst="rect">
            <a:avLst/>
          </a:prstGeom>
        </p:spPr>
      </p:pic>
      <p:sp>
        <p:nvSpPr>
          <p:cNvPr id="7" name="Oval 6">
            <a:extLst>
              <a:ext uri="{FF2B5EF4-FFF2-40B4-BE49-F238E27FC236}">
                <a16:creationId xmlns:a16="http://schemas.microsoft.com/office/drawing/2014/main" id="{FB621217-D871-9DD9-FB26-C7713B840CE7}"/>
              </a:ext>
            </a:extLst>
          </p:cNvPr>
          <p:cNvSpPr/>
          <p:nvPr/>
        </p:nvSpPr>
        <p:spPr>
          <a:xfrm>
            <a:off x="2922266" y="3093843"/>
            <a:ext cx="365760" cy="36576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12587595-13D6-52D3-477E-04EE318FE627}"/>
              </a:ext>
            </a:extLst>
          </p:cNvPr>
          <p:cNvSpPr/>
          <p:nvPr/>
        </p:nvSpPr>
        <p:spPr>
          <a:xfrm>
            <a:off x="5124541" y="3093843"/>
            <a:ext cx="365760" cy="36576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C208452F-F105-80BB-8176-80FACC0F7206}"/>
              </a:ext>
            </a:extLst>
          </p:cNvPr>
          <p:cNvSpPr/>
          <p:nvPr/>
        </p:nvSpPr>
        <p:spPr>
          <a:xfrm>
            <a:off x="8459616" y="3093843"/>
            <a:ext cx="365760" cy="36576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4" name="Rectangle 3">
            <a:extLst>
              <a:ext uri="{FF2B5EF4-FFF2-40B4-BE49-F238E27FC236}">
                <a16:creationId xmlns:a16="http://schemas.microsoft.com/office/drawing/2014/main" id="{2D221A49-8531-AB30-5E93-436C519FFA84}"/>
              </a:ext>
            </a:extLst>
          </p:cNvPr>
          <p:cNvSpPr/>
          <p:nvPr/>
        </p:nvSpPr>
        <p:spPr>
          <a:xfrm>
            <a:off x="7124369" y="1892410"/>
            <a:ext cx="3085106" cy="3307743"/>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D152D716-02E8-585F-86BC-915C170756EB}"/>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J. Sun, C. Xu, L. Tang, S. Wang, C. Lin. 2024. Think-on-Graph: Deep and Responsible Reasoning of Large Language Model on Knowledge Graph (ICLR 24).</a:t>
            </a:r>
          </a:p>
        </p:txBody>
      </p:sp>
      <p:sp>
        <p:nvSpPr>
          <p:cNvPr id="10" name="Slide Number Placeholder 3">
            <a:extLst>
              <a:ext uri="{FF2B5EF4-FFF2-40B4-BE49-F238E27FC236}">
                <a16:creationId xmlns:a16="http://schemas.microsoft.com/office/drawing/2014/main" id="{B5CCD9BF-293F-5D88-AC63-B35BC4986994}"/>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30</a:t>
            </a:fld>
            <a:endParaRPr lang="en-US" dirty="0"/>
          </a:p>
        </p:txBody>
      </p:sp>
    </p:spTree>
    <p:extLst>
      <p:ext uri="{BB962C8B-B14F-4D97-AF65-F5344CB8AC3E}">
        <p14:creationId xmlns:p14="http://schemas.microsoft.com/office/powerpoint/2010/main" val="32273858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AE0D52-E636-7D68-A804-7C3E6D9C48AA}"/>
              </a:ext>
            </a:extLst>
          </p:cNvPr>
          <p:cNvSpPr>
            <a:spLocks noGrp="1"/>
          </p:cNvSpPr>
          <p:nvPr>
            <p:ph type="title"/>
          </p:nvPr>
        </p:nvSpPr>
        <p:spPr/>
        <p:txBody>
          <a:bodyPr>
            <a:normAutofit/>
          </a:bodyPr>
          <a:lstStyle/>
          <a:p>
            <a:r>
              <a:rPr lang="en-US" sz="3200" b="1" kern="0" dirty="0">
                <a:solidFill>
                  <a:srgbClr val="11284B"/>
                </a:solidFill>
                <a:latin typeface="Arial"/>
                <a:cs typeface="Arial"/>
              </a:rPr>
              <a:t>Think-on-Graph: Deep and Responsible Reasoning of Large Language Model on Knowledge Graph</a:t>
            </a:r>
          </a:p>
        </p:txBody>
      </p:sp>
      <p:sp>
        <p:nvSpPr>
          <p:cNvPr id="3" name="Content Placeholder 2">
            <a:extLst>
              <a:ext uri="{FF2B5EF4-FFF2-40B4-BE49-F238E27FC236}">
                <a16:creationId xmlns:a16="http://schemas.microsoft.com/office/drawing/2014/main" id="{143830B6-4042-594C-EB67-A6479E6B89C9}"/>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Example:</a:t>
            </a:r>
          </a:p>
          <a:p>
            <a:endParaRPr lang="en-US" dirty="0"/>
          </a:p>
        </p:txBody>
      </p:sp>
      <p:pic>
        <p:nvPicPr>
          <p:cNvPr id="6" name="Picture 5">
            <a:extLst>
              <a:ext uri="{FF2B5EF4-FFF2-40B4-BE49-F238E27FC236}">
                <a16:creationId xmlns:a16="http://schemas.microsoft.com/office/drawing/2014/main" id="{8D3C75E3-7F0C-F04F-4F09-D431CD189DFD}"/>
              </a:ext>
            </a:extLst>
          </p:cNvPr>
          <p:cNvPicPr>
            <a:picLocks noChangeAspect="1"/>
          </p:cNvPicPr>
          <p:nvPr/>
        </p:nvPicPr>
        <p:blipFill>
          <a:blip r:embed="rId2"/>
          <a:stretch>
            <a:fillRect/>
          </a:stretch>
        </p:blipFill>
        <p:spPr>
          <a:xfrm>
            <a:off x="2710275" y="1480700"/>
            <a:ext cx="6988672" cy="4393738"/>
          </a:xfrm>
          <a:prstGeom prst="rect">
            <a:avLst/>
          </a:prstGeom>
        </p:spPr>
      </p:pic>
      <p:sp>
        <p:nvSpPr>
          <p:cNvPr id="7" name="Oval 6">
            <a:extLst>
              <a:ext uri="{FF2B5EF4-FFF2-40B4-BE49-F238E27FC236}">
                <a16:creationId xmlns:a16="http://schemas.microsoft.com/office/drawing/2014/main" id="{FB621217-D871-9DD9-FB26-C7713B840CE7}"/>
              </a:ext>
            </a:extLst>
          </p:cNvPr>
          <p:cNvSpPr/>
          <p:nvPr/>
        </p:nvSpPr>
        <p:spPr>
          <a:xfrm>
            <a:off x="2922266" y="3093843"/>
            <a:ext cx="365760" cy="36576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1</a:t>
            </a:r>
          </a:p>
        </p:txBody>
      </p:sp>
      <p:sp>
        <p:nvSpPr>
          <p:cNvPr id="8" name="Oval 7">
            <a:extLst>
              <a:ext uri="{FF2B5EF4-FFF2-40B4-BE49-F238E27FC236}">
                <a16:creationId xmlns:a16="http://schemas.microsoft.com/office/drawing/2014/main" id="{12587595-13D6-52D3-477E-04EE318FE627}"/>
              </a:ext>
            </a:extLst>
          </p:cNvPr>
          <p:cNvSpPr/>
          <p:nvPr/>
        </p:nvSpPr>
        <p:spPr>
          <a:xfrm>
            <a:off x="5124541" y="3093843"/>
            <a:ext cx="365760" cy="36576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2</a:t>
            </a:r>
          </a:p>
        </p:txBody>
      </p:sp>
      <p:sp>
        <p:nvSpPr>
          <p:cNvPr id="9" name="Oval 8">
            <a:extLst>
              <a:ext uri="{FF2B5EF4-FFF2-40B4-BE49-F238E27FC236}">
                <a16:creationId xmlns:a16="http://schemas.microsoft.com/office/drawing/2014/main" id="{C208452F-F105-80BB-8176-80FACC0F7206}"/>
              </a:ext>
            </a:extLst>
          </p:cNvPr>
          <p:cNvSpPr/>
          <p:nvPr/>
        </p:nvSpPr>
        <p:spPr>
          <a:xfrm>
            <a:off x="8459616" y="3093843"/>
            <a:ext cx="365760" cy="365760"/>
          </a:xfrm>
          <a:prstGeom prst="ellipse">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r>
              <a:rPr lang="en-US" dirty="0"/>
              <a:t>3</a:t>
            </a:r>
          </a:p>
        </p:txBody>
      </p:sp>
      <p:sp>
        <p:nvSpPr>
          <p:cNvPr id="5" name="TextBox 4">
            <a:extLst>
              <a:ext uri="{FF2B5EF4-FFF2-40B4-BE49-F238E27FC236}">
                <a16:creationId xmlns:a16="http://schemas.microsoft.com/office/drawing/2014/main" id="{BF5F0A4B-5029-6377-4709-0ECF597E8B32}"/>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J. Sun, C. Xu, L. Tang, S. Wang, C. Lin. 2024. Think-on-Graph: Deep and Responsible Reasoning of Large Language Model on Knowledge Graph (ICLR 24).</a:t>
            </a:r>
          </a:p>
        </p:txBody>
      </p:sp>
      <p:sp>
        <p:nvSpPr>
          <p:cNvPr id="4" name="Slide Number Placeholder 3">
            <a:extLst>
              <a:ext uri="{FF2B5EF4-FFF2-40B4-BE49-F238E27FC236}">
                <a16:creationId xmlns:a16="http://schemas.microsoft.com/office/drawing/2014/main" id="{55D4941E-BDD4-F7CC-2D32-6137A6023A78}"/>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31</a:t>
            </a:fld>
            <a:endParaRPr lang="en-US" dirty="0"/>
          </a:p>
        </p:txBody>
      </p:sp>
    </p:spTree>
    <p:extLst>
      <p:ext uri="{BB962C8B-B14F-4D97-AF65-F5344CB8AC3E}">
        <p14:creationId xmlns:p14="http://schemas.microsoft.com/office/powerpoint/2010/main" val="26724744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20214-54B2-76EC-BC95-15C112576680}"/>
              </a:ext>
            </a:extLst>
          </p:cNvPr>
          <p:cNvSpPr>
            <a:spLocks noGrp="1"/>
          </p:cNvSpPr>
          <p:nvPr>
            <p:ph type="title"/>
          </p:nvPr>
        </p:nvSpPr>
        <p:spPr/>
        <p:txBody>
          <a:bodyPr>
            <a:normAutofit/>
          </a:bodyPr>
          <a:lstStyle/>
          <a:p>
            <a:r>
              <a:rPr lang="en-US" b="1" kern="0" dirty="0">
                <a:solidFill>
                  <a:srgbClr val="11284B"/>
                </a:solidFill>
                <a:latin typeface="Arial"/>
                <a:cs typeface="Arial"/>
              </a:rPr>
              <a:t>Combining Knowledge Graph with LLMs</a:t>
            </a:r>
          </a:p>
        </p:txBody>
      </p:sp>
      <p:sp>
        <p:nvSpPr>
          <p:cNvPr id="3" name="Content Placeholder 2">
            <a:extLst>
              <a:ext uri="{FF2B5EF4-FFF2-40B4-BE49-F238E27FC236}">
                <a16:creationId xmlns:a16="http://schemas.microsoft.com/office/drawing/2014/main" id="{D3059945-DA3A-3CFC-1F5A-8742B0FA130A}"/>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Categorization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LLMs enhance knowledge graph reasoning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Knowledge graph reasoning enhance LLMs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Integrating knowledge graph reasoning with LLMs in a mutually beneficial way</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4480BB3-AC6A-3877-BE45-2A9C8487D763}"/>
              </a:ext>
            </a:extLst>
          </p:cNvPr>
          <p:cNvPicPr>
            <a:picLocks noChangeAspect="1"/>
          </p:cNvPicPr>
          <p:nvPr/>
        </p:nvPicPr>
        <p:blipFill>
          <a:blip r:embed="rId2"/>
          <a:stretch>
            <a:fillRect/>
          </a:stretch>
        </p:blipFill>
        <p:spPr>
          <a:xfrm>
            <a:off x="1327189" y="3532632"/>
            <a:ext cx="9366211" cy="1805662"/>
          </a:xfrm>
          <a:prstGeom prst="rect">
            <a:avLst/>
          </a:prstGeom>
        </p:spPr>
      </p:pic>
      <p:sp>
        <p:nvSpPr>
          <p:cNvPr id="6" name="TextBox 5">
            <a:extLst>
              <a:ext uri="{FF2B5EF4-FFF2-40B4-BE49-F238E27FC236}">
                <a16:creationId xmlns:a16="http://schemas.microsoft.com/office/drawing/2014/main" id="{12AEBBE9-5C89-5894-349F-F47C3C707F61}"/>
              </a:ext>
            </a:extLst>
          </p:cNvPr>
          <p:cNvSpPr txBox="1"/>
          <p:nvPr/>
        </p:nvSpPr>
        <p:spPr>
          <a:xfrm>
            <a:off x="1555750" y="5494559"/>
            <a:ext cx="2266950" cy="369332"/>
          </a:xfrm>
          <a:prstGeom prst="rect">
            <a:avLst/>
          </a:prstGeom>
          <a:noFill/>
        </p:spPr>
        <p:txBody>
          <a:bodyPr wrap="square" rtlCol="0">
            <a:spAutoFit/>
          </a:bodyPr>
          <a:lstStyle/>
          <a:p>
            <a:pPr algn="ctr"/>
            <a:r>
              <a:rPr lang="en-US" dirty="0"/>
              <a:t>KG-enhanced LLMs</a:t>
            </a:r>
          </a:p>
        </p:txBody>
      </p:sp>
      <p:sp>
        <p:nvSpPr>
          <p:cNvPr id="7" name="TextBox 6">
            <a:extLst>
              <a:ext uri="{FF2B5EF4-FFF2-40B4-BE49-F238E27FC236}">
                <a16:creationId xmlns:a16="http://schemas.microsoft.com/office/drawing/2014/main" id="{08B91118-F2B3-24AA-FB05-0BA40E957D77}"/>
              </a:ext>
            </a:extLst>
          </p:cNvPr>
          <p:cNvSpPr txBox="1"/>
          <p:nvPr/>
        </p:nvSpPr>
        <p:spPr>
          <a:xfrm>
            <a:off x="4914900" y="5500360"/>
            <a:ext cx="2266950" cy="369332"/>
          </a:xfrm>
          <a:prstGeom prst="rect">
            <a:avLst/>
          </a:prstGeom>
          <a:noFill/>
        </p:spPr>
        <p:txBody>
          <a:bodyPr wrap="square" rtlCol="0">
            <a:spAutoFit/>
          </a:bodyPr>
          <a:lstStyle/>
          <a:p>
            <a:pPr algn="ctr"/>
            <a:r>
              <a:rPr lang="en-US" dirty="0"/>
              <a:t>LLMs-augmented KGs</a:t>
            </a:r>
          </a:p>
        </p:txBody>
      </p:sp>
      <p:sp>
        <p:nvSpPr>
          <p:cNvPr id="8" name="TextBox 7">
            <a:extLst>
              <a:ext uri="{FF2B5EF4-FFF2-40B4-BE49-F238E27FC236}">
                <a16:creationId xmlns:a16="http://schemas.microsoft.com/office/drawing/2014/main" id="{FBFA2D58-2398-BA46-A4C1-8993DA92A592}"/>
              </a:ext>
            </a:extLst>
          </p:cNvPr>
          <p:cNvSpPr txBox="1"/>
          <p:nvPr/>
        </p:nvSpPr>
        <p:spPr>
          <a:xfrm>
            <a:off x="8337550" y="5494721"/>
            <a:ext cx="2355850" cy="369332"/>
          </a:xfrm>
          <a:prstGeom prst="rect">
            <a:avLst/>
          </a:prstGeom>
          <a:noFill/>
        </p:spPr>
        <p:txBody>
          <a:bodyPr wrap="square" rtlCol="0">
            <a:spAutoFit/>
          </a:bodyPr>
          <a:lstStyle/>
          <a:p>
            <a:pPr algn="ctr"/>
            <a:r>
              <a:rPr lang="en-US" dirty="0"/>
              <a:t>Synergized LLMs + KGs</a:t>
            </a:r>
          </a:p>
        </p:txBody>
      </p:sp>
      <p:sp>
        <p:nvSpPr>
          <p:cNvPr id="10" name="Rectangle 9">
            <a:extLst>
              <a:ext uri="{FF2B5EF4-FFF2-40B4-BE49-F238E27FC236}">
                <a16:creationId xmlns:a16="http://schemas.microsoft.com/office/drawing/2014/main" id="{CFB47B54-E955-E194-FE23-3159DB1842D6}"/>
              </a:ext>
            </a:extLst>
          </p:cNvPr>
          <p:cNvSpPr/>
          <p:nvPr/>
        </p:nvSpPr>
        <p:spPr>
          <a:xfrm>
            <a:off x="585424" y="1417638"/>
            <a:ext cx="10107976" cy="195292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FAC82B0-A3B4-5C2C-D17F-08F3E89E23B5}"/>
              </a:ext>
            </a:extLst>
          </p:cNvPr>
          <p:cNvSpPr/>
          <p:nvPr/>
        </p:nvSpPr>
        <p:spPr>
          <a:xfrm>
            <a:off x="7841419" y="3425862"/>
            <a:ext cx="3069453" cy="2499126"/>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62276529-B400-2C70-949C-B9C5839B976B}"/>
              </a:ext>
            </a:extLst>
          </p:cNvPr>
          <p:cNvSpPr/>
          <p:nvPr/>
        </p:nvSpPr>
        <p:spPr>
          <a:xfrm>
            <a:off x="874111" y="3423361"/>
            <a:ext cx="6816773" cy="2440692"/>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E2BDDB9D-97B3-C314-2978-A0326DF56056}"/>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S. Pan, L. </a:t>
            </a:r>
            <a:r>
              <a:rPr lang="en-US" sz="1050" dirty="0" err="1">
                <a:solidFill>
                  <a:schemeClr val="bg1"/>
                </a:solidFill>
              </a:rPr>
              <a:t>Luo,Y</a:t>
            </a:r>
            <a:r>
              <a:rPr lang="en-US" sz="1050" dirty="0">
                <a:solidFill>
                  <a:schemeClr val="bg1"/>
                </a:solidFill>
              </a:rPr>
              <a:t>. Wang, C Chen. 2024. Unifying Large Language Models and Knowledge Graphs: A Roadmap (TKDE 24).</a:t>
            </a:r>
          </a:p>
        </p:txBody>
      </p:sp>
      <p:sp>
        <p:nvSpPr>
          <p:cNvPr id="4" name="Slide Number Placeholder 3">
            <a:extLst>
              <a:ext uri="{FF2B5EF4-FFF2-40B4-BE49-F238E27FC236}">
                <a16:creationId xmlns:a16="http://schemas.microsoft.com/office/drawing/2014/main" id="{8A48AB62-E3E3-E8CD-2350-ECF108E43EB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32</a:t>
            </a:fld>
            <a:endParaRPr lang="en-US" dirty="0"/>
          </a:p>
        </p:txBody>
      </p:sp>
    </p:spTree>
    <p:extLst>
      <p:ext uri="{BB962C8B-B14F-4D97-AF65-F5344CB8AC3E}">
        <p14:creationId xmlns:p14="http://schemas.microsoft.com/office/powerpoint/2010/main" val="17504064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C469-061E-667F-A4F1-A7721C237D6B}"/>
              </a:ext>
            </a:extLst>
          </p:cNvPr>
          <p:cNvSpPr>
            <a:spLocks noGrp="1"/>
          </p:cNvSpPr>
          <p:nvPr>
            <p:ph type="title"/>
          </p:nvPr>
        </p:nvSpPr>
        <p:spPr/>
        <p:txBody>
          <a:bodyPr>
            <a:noAutofit/>
          </a:bodyPr>
          <a:lstStyle/>
          <a:p>
            <a:r>
              <a:rPr lang="en-US" sz="3200" b="1" kern="0" dirty="0">
                <a:solidFill>
                  <a:srgbClr val="11284B"/>
                </a:solidFill>
                <a:latin typeface="Arial"/>
                <a:cs typeface="Arial"/>
              </a:rPr>
              <a:t>KEPLER: A Unified Model for Knowledge Embedding and Pre-trained Language Representation</a:t>
            </a:r>
          </a:p>
        </p:txBody>
      </p:sp>
      <p:sp>
        <p:nvSpPr>
          <p:cNvPr id="4" name="Content Placeholder 3">
            <a:extLst>
              <a:ext uri="{FF2B5EF4-FFF2-40B4-BE49-F238E27FC236}">
                <a16:creationId xmlns:a16="http://schemas.microsoft.com/office/drawing/2014/main" id="{60AC17CD-00F1-716D-569A-279B12466DCD}"/>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Motivation: </a:t>
            </a:r>
          </a:p>
          <a:p>
            <a:endParaRPr lang="en-US" dirty="0"/>
          </a:p>
          <a:p>
            <a:endParaRPr lang="en-US" dirty="0"/>
          </a:p>
        </p:txBody>
      </p:sp>
      <p:pic>
        <p:nvPicPr>
          <p:cNvPr id="8" name="Picture 7">
            <a:extLst>
              <a:ext uri="{FF2B5EF4-FFF2-40B4-BE49-F238E27FC236}">
                <a16:creationId xmlns:a16="http://schemas.microsoft.com/office/drawing/2014/main" id="{506484EC-D975-AA02-97D0-2DAD7B89CD58}"/>
              </a:ext>
            </a:extLst>
          </p:cNvPr>
          <p:cNvPicPr>
            <a:picLocks noChangeAspect="1"/>
          </p:cNvPicPr>
          <p:nvPr/>
        </p:nvPicPr>
        <p:blipFill>
          <a:blip r:embed="rId3"/>
          <a:stretch>
            <a:fillRect/>
          </a:stretch>
        </p:blipFill>
        <p:spPr>
          <a:xfrm>
            <a:off x="1077432" y="2463600"/>
            <a:ext cx="5588000" cy="3008329"/>
          </a:xfrm>
          <a:prstGeom prst="rect">
            <a:avLst/>
          </a:prstGeom>
        </p:spPr>
      </p:pic>
      <p:pic>
        <p:nvPicPr>
          <p:cNvPr id="1026" name="Picture 2" descr="Bert | Muppet Wiki | Fandom">
            <a:extLst>
              <a:ext uri="{FF2B5EF4-FFF2-40B4-BE49-F238E27FC236}">
                <a16:creationId xmlns:a16="http://schemas.microsoft.com/office/drawing/2014/main" id="{CB29CEFC-E138-B08C-864E-B1524BBC38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35849" y="1722241"/>
            <a:ext cx="2178719" cy="3625603"/>
          </a:xfrm>
          <a:prstGeom prst="rect">
            <a:avLst/>
          </a:prstGeom>
          <a:noFill/>
          <a:extLst>
            <a:ext uri="{909E8E84-426E-40DD-AFC4-6F175D3DCCD1}">
              <a14:hiddenFill xmlns:a14="http://schemas.microsoft.com/office/drawing/2010/main">
                <a:solidFill>
                  <a:srgbClr val="FFFFFF"/>
                </a:solidFill>
              </a14:hiddenFill>
            </a:ext>
          </a:extLst>
        </p:spPr>
      </p:pic>
      <p:sp>
        <p:nvSpPr>
          <p:cNvPr id="9" name="Arrow: Right 8">
            <a:extLst>
              <a:ext uri="{FF2B5EF4-FFF2-40B4-BE49-F238E27FC236}">
                <a16:creationId xmlns:a16="http://schemas.microsoft.com/office/drawing/2014/main" id="{A27A5964-44DE-708C-CAAC-CFFE78F4AB83}"/>
              </a:ext>
            </a:extLst>
          </p:cNvPr>
          <p:cNvSpPr/>
          <p:nvPr/>
        </p:nvSpPr>
        <p:spPr>
          <a:xfrm>
            <a:off x="7031687" y="3223437"/>
            <a:ext cx="1814623" cy="276447"/>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0" name="Arrow: Right 9">
            <a:extLst>
              <a:ext uri="{FF2B5EF4-FFF2-40B4-BE49-F238E27FC236}">
                <a16:creationId xmlns:a16="http://schemas.microsoft.com/office/drawing/2014/main" id="{1D963887-A3B2-A915-1D83-4BD2B3374A62}"/>
              </a:ext>
            </a:extLst>
          </p:cNvPr>
          <p:cNvSpPr/>
          <p:nvPr/>
        </p:nvSpPr>
        <p:spPr>
          <a:xfrm rot="10800000">
            <a:off x="7031686" y="4276060"/>
            <a:ext cx="1814623" cy="276447"/>
          </a:xfrm>
          <a:prstGeom prst="rightArrow">
            <a:avLst/>
          </a:prstGeom>
          <a:ln>
            <a:noFill/>
          </a:ln>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DC36EF78-ACE7-5A1F-8A5C-98F321368CC7}"/>
              </a:ext>
            </a:extLst>
          </p:cNvPr>
          <p:cNvSpPr txBox="1"/>
          <p:nvPr/>
        </p:nvSpPr>
        <p:spPr>
          <a:xfrm>
            <a:off x="7031687" y="3535043"/>
            <a:ext cx="1660263" cy="338554"/>
          </a:xfrm>
          <a:prstGeom prst="rect">
            <a:avLst/>
          </a:prstGeom>
          <a:noFill/>
        </p:spPr>
        <p:txBody>
          <a:bodyPr wrap="none" rtlCol="0">
            <a:spAutoFit/>
          </a:bodyPr>
          <a:lstStyle/>
          <a:p>
            <a:r>
              <a:rPr lang="en-US" sz="1600" dirty="0"/>
              <a:t>Infuse world facts</a:t>
            </a:r>
          </a:p>
        </p:txBody>
      </p:sp>
      <p:sp>
        <p:nvSpPr>
          <p:cNvPr id="12" name="TextBox 11">
            <a:extLst>
              <a:ext uri="{FF2B5EF4-FFF2-40B4-BE49-F238E27FC236}">
                <a16:creationId xmlns:a16="http://schemas.microsoft.com/office/drawing/2014/main" id="{672BFF01-A941-87B2-5779-D35F5E5318A1}"/>
              </a:ext>
            </a:extLst>
          </p:cNvPr>
          <p:cNvSpPr txBox="1"/>
          <p:nvPr/>
        </p:nvSpPr>
        <p:spPr>
          <a:xfrm>
            <a:off x="6754971" y="4611466"/>
            <a:ext cx="2580898" cy="584775"/>
          </a:xfrm>
          <a:prstGeom prst="rect">
            <a:avLst/>
          </a:prstGeom>
          <a:noFill/>
        </p:spPr>
        <p:txBody>
          <a:bodyPr wrap="none" rtlCol="0">
            <a:spAutoFit/>
          </a:bodyPr>
          <a:lstStyle/>
          <a:p>
            <a:pPr algn="ctr"/>
            <a:r>
              <a:rPr lang="en-US" sz="1600" dirty="0"/>
              <a:t>Leverage textual information</a:t>
            </a:r>
          </a:p>
          <a:p>
            <a:pPr algn="ctr"/>
            <a:r>
              <a:rPr lang="en-US" sz="1600" dirty="0"/>
              <a:t>do inductive KE</a:t>
            </a:r>
          </a:p>
        </p:txBody>
      </p:sp>
      <p:sp>
        <p:nvSpPr>
          <p:cNvPr id="13" name="TextBox 12">
            <a:extLst>
              <a:ext uri="{FF2B5EF4-FFF2-40B4-BE49-F238E27FC236}">
                <a16:creationId xmlns:a16="http://schemas.microsoft.com/office/drawing/2014/main" id="{BFF3CBE8-ECB7-EC5E-F89A-1494C7457E59}"/>
              </a:ext>
            </a:extLst>
          </p:cNvPr>
          <p:cNvSpPr txBox="1"/>
          <p:nvPr/>
        </p:nvSpPr>
        <p:spPr>
          <a:xfrm>
            <a:off x="2877364" y="5491319"/>
            <a:ext cx="2930674" cy="369332"/>
          </a:xfrm>
          <a:prstGeom prst="rect">
            <a:avLst/>
          </a:prstGeom>
          <a:noFill/>
        </p:spPr>
        <p:txBody>
          <a:bodyPr wrap="none" rtlCol="0">
            <a:spAutoFit/>
          </a:bodyPr>
          <a:lstStyle/>
          <a:p>
            <a:r>
              <a:rPr lang="en-US" dirty="0"/>
              <a:t>Knowledge graph embedding</a:t>
            </a:r>
          </a:p>
        </p:txBody>
      </p:sp>
      <p:sp>
        <p:nvSpPr>
          <p:cNvPr id="14" name="TextBox 13">
            <a:extLst>
              <a:ext uri="{FF2B5EF4-FFF2-40B4-BE49-F238E27FC236}">
                <a16:creationId xmlns:a16="http://schemas.microsoft.com/office/drawing/2014/main" id="{FADBFE7F-2E61-2BB1-6729-01422BC6C38E}"/>
              </a:ext>
            </a:extLst>
          </p:cNvPr>
          <p:cNvSpPr txBox="1"/>
          <p:nvPr/>
        </p:nvSpPr>
        <p:spPr>
          <a:xfrm>
            <a:off x="8715519" y="5489150"/>
            <a:ext cx="2940164" cy="369332"/>
          </a:xfrm>
          <a:prstGeom prst="rect">
            <a:avLst/>
          </a:prstGeom>
          <a:noFill/>
        </p:spPr>
        <p:txBody>
          <a:bodyPr wrap="none" rtlCol="0">
            <a:spAutoFit/>
          </a:bodyPr>
          <a:lstStyle/>
          <a:p>
            <a:r>
              <a:rPr lang="en-US" dirty="0"/>
              <a:t>Pre-trained Language Models</a:t>
            </a:r>
          </a:p>
        </p:txBody>
      </p:sp>
      <p:sp>
        <p:nvSpPr>
          <p:cNvPr id="3" name="TextBox 2">
            <a:extLst>
              <a:ext uri="{FF2B5EF4-FFF2-40B4-BE49-F238E27FC236}">
                <a16:creationId xmlns:a16="http://schemas.microsoft.com/office/drawing/2014/main" id="{910D561C-C50D-3CDE-BEBB-672EFA504A09}"/>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X. Wang, T. Gao, Z. Zhu, Z. Zhang. 2021. KEPLER: A Unified Model for Knowledge Embedding and Pre-trained Language Representation (ACL 21).</a:t>
            </a:r>
          </a:p>
        </p:txBody>
      </p:sp>
      <p:sp>
        <p:nvSpPr>
          <p:cNvPr id="5" name="Slide Number Placeholder 3">
            <a:extLst>
              <a:ext uri="{FF2B5EF4-FFF2-40B4-BE49-F238E27FC236}">
                <a16:creationId xmlns:a16="http://schemas.microsoft.com/office/drawing/2014/main" id="{5B039D48-DAEB-A9D6-0B53-97EA362A67D1}"/>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33</a:t>
            </a:fld>
            <a:endParaRPr lang="en-US" dirty="0"/>
          </a:p>
        </p:txBody>
      </p:sp>
    </p:spTree>
    <p:extLst>
      <p:ext uri="{BB962C8B-B14F-4D97-AF65-F5344CB8AC3E}">
        <p14:creationId xmlns:p14="http://schemas.microsoft.com/office/powerpoint/2010/main" val="25895000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42C469-061E-667F-A4F1-A7721C237D6B}"/>
              </a:ext>
            </a:extLst>
          </p:cNvPr>
          <p:cNvSpPr>
            <a:spLocks noGrp="1"/>
          </p:cNvSpPr>
          <p:nvPr>
            <p:ph type="title"/>
          </p:nvPr>
        </p:nvSpPr>
        <p:spPr/>
        <p:txBody>
          <a:bodyPr>
            <a:noAutofit/>
          </a:bodyPr>
          <a:lstStyle/>
          <a:p>
            <a:r>
              <a:rPr lang="en-US" sz="3200" b="1" kern="0" dirty="0">
                <a:solidFill>
                  <a:srgbClr val="11284B"/>
                </a:solidFill>
                <a:latin typeface="Arial"/>
                <a:cs typeface="Arial"/>
              </a:rPr>
              <a:t>KEPLER: A Unified Model for Knowledge Embedding and Pre-trained Language Representation</a:t>
            </a:r>
          </a:p>
        </p:txBody>
      </p:sp>
      <p:sp>
        <p:nvSpPr>
          <p:cNvPr id="4" name="Content Placeholder 3">
            <a:extLst>
              <a:ext uri="{FF2B5EF4-FFF2-40B4-BE49-F238E27FC236}">
                <a16:creationId xmlns:a16="http://schemas.microsoft.com/office/drawing/2014/main" id="{60AC17CD-00F1-716D-569A-279B12466DCD}"/>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Goal: joint optimizing knowledge graph embedding and masked language modeling (MLM) objectives </a:t>
            </a:r>
          </a:p>
          <a:p>
            <a:endParaRPr lang="en-US" dirty="0"/>
          </a:p>
          <a:p>
            <a:endParaRPr lang="en-US" dirty="0"/>
          </a:p>
        </p:txBody>
      </p:sp>
      <p:pic>
        <p:nvPicPr>
          <p:cNvPr id="6" name="Content Placeholder 4">
            <a:extLst>
              <a:ext uri="{FF2B5EF4-FFF2-40B4-BE49-F238E27FC236}">
                <a16:creationId xmlns:a16="http://schemas.microsoft.com/office/drawing/2014/main" id="{D4196039-6311-59E4-8151-12CBF5EB5CBB}"/>
              </a:ext>
            </a:extLst>
          </p:cNvPr>
          <p:cNvPicPr>
            <a:picLocks noChangeAspect="1"/>
          </p:cNvPicPr>
          <p:nvPr/>
        </p:nvPicPr>
        <p:blipFill>
          <a:blip r:embed="rId3"/>
          <a:stretch>
            <a:fillRect/>
          </a:stretch>
        </p:blipFill>
        <p:spPr>
          <a:xfrm>
            <a:off x="1443666" y="2870104"/>
            <a:ext cx="8678530" cy="2743565"/>
          </a:xfrm>
          <a:prstGeom prst="rect">
            <a:avLst/>
          </a:prstGeom>
        </p:spPr>
      </p:pic>
      <p:sp>
        <p:nvSpPr>
          <p:cNvPr id="3" name="TextBox 2">
            <a:extLst>
              <a:ext uri="{FF2B5EF4-FFF2-40B4-BE49-F238E27FC236}">
                <a16:creationId xmlns:a16="http://schemas.microsoft.com/office/drawing/2014/main" id="{6C6BE8BF-CEEA-BE0C-82A5-FD5748ABAD11}"/>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X. Wang, T. Gao, Z. Zhu, Z. Zhang. 2021. KEPLER: A Unified Model for Knowledge Embedding and Pre-trained Language Representation (ACL 21).</a:t>
            </a:r>
          </a:p>
        </p:txBody>
      </p:sp>
      <p:sp>
        <p:nvSpPr>
          <p:cNvPr id="5" name="Slide Number Placeholder 3">
            <a:extLst>
              <a:ext uri="{FF2B5EF4-FFF2-40B4-BE49-F238E27FC236}">
                <a16:creationId xmlns:a16="http://schemas.microsoft.com/office/drawing/2014/main" id="{8549964C-73ED-B917-068A-07C62C55F6A3}"/>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34</a:t>
            </a:fld>
            <a:endParaRPr lang="en-US" dirty="0"/>
          </a:p>
        </p:txBody>
      </p:sp>
    </p:spTree>
    <p:extLst>
      <p:ext uri="{BB962C8B-B14F-4D97-AF65-F5344CB8AC3E}">
        <p14:creationId xmlns:p14="http://schemas.microsoft.com/office/powerpoint/2010/main" val="9076743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E362-7E84-890B-3426-A2F53C768FC5}"/>
              </a:ext>
            </a:extLst>
          </p:cNvPr>
          <p:cNvSpPr>
            <a:spLocks noGrp="1"/>
          </p:cNvSpPr>
          <p:nvPr>
            <p:ph type="title"/>
          </p:nvPr>
        </p:nvSpPr>
        <p:spPr/>
        <p:txBody>
          <a:bodyPr/>
          <a:lstStyle/>
          <a:p>
            <a:r>
              <a:rPr lang="en-US" sz="4400" b="1" kern="0" dirty="0">
                <a:solidFill>
                  <a:srgbClr val="11284B"/>
                </a:solidFill>
                <a:latin typeface="Arial"/>
                <a:cs typeface="Arial"/>
              </a:rPr>
              <a:t>KEPLER: Experiments</a:t>
            </a:r>
            <a:endParaRPr lang="en-US" dirty="0"/>
          </a:p>
        </p:txBody>
      </p:sp>
      <p:sp>
        <p:nvSpPr>
          <p:cNvPr id="3" name="Content Placeholder 2">
            <a:extLst>
              <a:ext uri="{FF2B5EF4-FFF2-40B4-BE49-F238E27FC236}">
                <a16:creationId xmlns:a16="http://schemas.microsoft.com/office/drawing/2014/main" id="{FEED8ADD-1D43-B271-77B4-030594DAAC45}"/>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Observations: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State of the art performance on KE task</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State of the art performance on various NLP tasks</a:t>
            </a:r>
          </a:p>
        </p:txBody>
      </p:sp>
      <p:pic>
        <p:nvPicPr>
          <p:cNvPr id="5" name="Picture 4">
            <a:extLst>
              <a:ext uri="{FF2B5EF4-FFF2-40B4-BE49-F238E27FC236}">
                <a16:creationId xmlns:a16="http://schemas.microsoft.com/office/drawing/2014/main" id="{7DEE7CEA-F293-8110-0441-E8512A8C4B0D}"/>
              </a:ext>
            </a:extLst>
          </p:cNvPr>
          <p:cNvPicPr>
            <a:picLocks noChangeAspect="1"/>
          </p:cNvPicPr>
          <p:nvPr/>
        </p:nvPicPr>
        <p:blipFill>
          <a:blip r:embed="rId3"/>
          <a:stretch>
            <a:fillRect/>
          </a:stretch>
        </p:blipFill>
        <p:spPr>
          <a:xfrm>
            <a:off x="311889" y="3065241"/>
            <a:ext cx="6776484" cy="2491682"/>
          </a:xfrm>
          <a:prstGeom prst="rect">
            <a:avLst/>
          </a:prstGeom>
        </p:spPr>
      </p:pic>
      <p:pic>
        <p:nvPicPr>
          <p:cNvPr id="7" name="Picture 6">
            <a:extLst>
              <a:ext uri="{FF2B5EF4-FFF2-40B4-BE49-F238E27FC236}">
                <a16:creationId xmlns:a16="http://schemas.microsoft.com/office/drawing/2014/main" id="{71AFC0C6-3B99-CC19-40B5-38A0480CCBBF}"/>
              </a:ext>
            </a:extLst>
          </p:cNvPr>
          <p:cNvPicPr>
            <a:picLocks noChangeAspect="1"/>
          </p:cNvPicPr>
          <p:nvPr/>
        </p:nvPicPr>
        <p:blipFill>
          <a:blip r:embed="rId4"/>
          <a:stretch>
            <a:fillRect/>
          </a:stretch>
        </p:blipFill>
        <p:spPr>
          <a:xfrm>
            <a:off x="7575757" y="2838146"/>
            <a:ext cx="3907406" cy="2718777"/>
          </a:xfrm>
          <a:prstGeom prst="rect">
            <a:avLst/>
          </a:prstGeom>
        </p:spPr>
      </p:pic>
      <p:sp>
        <p:nvSpPr>
          <p:cNvPr id="8" name="TextBox 7">
            <a:extLst>
              <a:ext uri="{FF2B5EF4-FFF2-40B4-BE49-F238E27FC236}">
                <a16:creationId xmlns:a16="http://schemas.microsoft.com/office/drawing/2014/main" id="{DD320DCB-5FE2-D869-4FB3-42EEE33072FA}"/>
              </a:ext>
            </a:extLst>
          </p:cNvPr>
          <p:cNvSpPr txBox="1"/>
          <p:nvPr/>
        </p:nvSpPr>
        <p:spPr>
          <a:xfrm>
            <a:off x="7726162" y="5556923"/>
            <a:ext cx="3806620" cy="369332"/>
          </a:xfrm>
          <a:prstGeom prst="rect">
            <a:avLst/>
          </a:prstGeom>
          <a:noFill/>
        </p:spPr>
        <p:txBody>
          <a:bodyPr wrap="none" rtlCol="0">
            <a:spAutoFit/>
          </a:bodyPr>
          <a:lstStyle/>
          <a:p>
            <a:r>
              <a:rPr lang="en-US" dirty="0"/>
              <a:t>Entity typing results on </a:t>
            </a:r>
            <a:r>
              <a:rPr lang="en-US" dirty="0" err="1"/>
              <a:t>OpenEntity</a:t>
            </a:r>
            <a:r>
              <a:rPr lang="en-US" dirty="0"/>
              <a:t> (%)</a:t>
            </a:r>
          </a:p>
        </p:txBody>
      </p:sp>
      <p:sp>
        <p:nvSpPr>
          <p:cNvPr id="9" name="TextBox 8">
            <a:extLst>
              <a:ext uri="{FF2B5EF4-FFF2-40B4-BE49-F238E27FC236}">
                <a16:creationId xmlns:a16="http://schemas.microsoft.com/office/drawing/2014/main" id="{1849AC3F-459F-E33E-BEE7-F34911CEFC87}"/>
              </a:ext>
            </a:extLst>
          </p:cNvPr>
          <p:cNvSpPr txBox="1"/>
          <p:nvPr/>
        </p:nvSpPr>
        <p:spPr>
          <a:xfrm>
            <a:off x="1216551" y="5532582"/>
            <a:ext cx="5159408" cy="369332"/>
          </a:xfrm>
          <a:prstGeom prst="rect">
            <a:avLst/>
          </a:prstGeom>
          <a:noFill/>
        </p:spPr>
        <p:txBody>
          <a:bodyPr wrap="square" rtlCol="0">
            <a:spAutoFit/>
          </a:bodyPr>
          <a:lstStyle/>
          <a:p>
            <a:r>
              <a:rPr lang="en-US" dirty="0"/>
              <a:t>Performance on knowledge graph embedding task.</a:t>
            </a:r>
          </a:p>
        </p:txBody>
      </p:sp>
      <p:sp>
        <p:nvSpPr>
          <p:cNvPr id="4" name="TextBox 3">
            <a:extLst>
              <a:ext uri="{FF2B5EF4-FFF2-40B4-BE49-F238E27FC236}">
                <a16:creationId xmlns:a16="http://schemas.microsoft.com/office/drawing/2014/main" id="{B890F149-C8A0-5297-C06C-992C36110F1B}"/>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X. Wang, T. Gao, Z. Zhu, Z. Zhang. 2021. KEPLER: A Unified Model for Knowledge Embedding and Pre-trained Language Representation (ACL 21).</a:t>
            </a:r>
          </a:p>
        </p:txBody>
      </p:sp>
      <p:sp>
        <p:nvSpPr>
          <p:cNvPr id="6" name="Slide Number Placeholder 3">
            <a:extLst>
              <a:ext uri="{FF2B5EF4-FFF2-40B4-BE49-F238E27FC236}">
                <a16:creationId xmlns:a16="http://schemas.microsoft.com/office/drawing/2014/main" id="{04B7E0CB-5C3D-AE52-3682-A0D56FBE82CF}"/>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35</a:t>
            </a:fld>
            <a:endParaRPr lang="en-US" dirty="0"/>
          </a:p>
        </p:txBody>
      </p:sp>
    </p:spTree>
    <p:extLst>
      <p:ext uri="{BB962C8B-B14F-4D97-AF65-F5344CB8AC3E}">
        <p14:creationId xmlns:p14="http://schemas.microsoft.com/office/powerpoint/2010/main" val="41978220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A948-A604-1515-B683-1FE5F5237A11}"/>
              </a:ext>
            </a:extLst>
          </p:cNvPr>
          <p:cNvSpPr>
            <a:spLocks noGrp="1"/>
          </p:cNvSpPr>
          <p:nvPr>
            <p:ph type="title"/>
          </p:nvPr>
        </p:nvSpPr>
        <p:spPr/>
        <p:txBody>
          <a:bodyPr>
            <a:noAutofit/>
          </a:bodyPr>
          <a:lstStyle/>
          <a:p>
            <a:r>
              <a:rPr lang="en-US" b="1" kern="0" dirty="0">
                <a:solidFill>
                  <a:srgbClr val="11284B"/>
                </a:solidFill>
                <a:latin typeface="Arial"/>
                <a:cs typeface="Arial"/>
              </a:rPr>
              <a:t>JAKET: Joint Pre-training of Knowledge Graph and Language Understanding</a:t>
            </a:r>
          </a:p>
        </p:txBody>
      </p:sp>
      <p:sp>
        <p:nvSpPr>
          <p:cNvPr id="4" name="Content Placeholder 3">
            <a:extLst>
              <a:ext uri="{FF2B5EF4-FFF2-40B4-BE49-F238E27FC236}">
                <a16:creationId xmlns:a16="http://schemas.microsoft.com/office/drawing/2014/main" id="{7ECCA931-78B9-8E2B-D4EA-F03217773093}"/>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Goal: capture the knowledge graph structure information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err="1">
                <a:solidFill>
                  <a:schemeClr val="tx1">
                    <a:lumMod val="95000"/>
                    <a:lumOff val="5000"/>
                  </a:schemeClr>
                </a:solidFill>
                <a:latin typeface="Arial" panose="020B0604020202020204" pitchFamily="34" charset="0"/>
                <a:cs typeface="Arial" panose="020B0604020202020204" pitchFamily="34" charset="0"/>
              </a:rPr>
              <a:t>TransE</a:t>
            </a:r>
            <a:r>
              <a:rPr lang="en-US" sz="2000" kern="0" dirty="0">
                <a:solidFill>
                  <a:schemeClr val="tx1">
                    <a:lumMod val="95000"/>
                    <a:lumOff val="5000"/>
                  </a:schemeClr>
                </a:solidFill>
                <a:latin typeface="Arial" panose="020B0604020202020204" pitchFamily="34" charset="0"/>
                <a:cs typeface="Arial" panose="020B0604020202020204" pitchFamily="34" charset="0"/>
              </a:rPr>
              <a:t> based method could not capture the structure information of KG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Idea: graph neural network</a:t>
            </a:r>
          </a:p>
        </p:txBody>
      </p:sp>
      <p:pic>
        <p:nvPicPr>
          <p:cNvPr id="7" name="Content Placeholder 4">
            <a:extLst>
              <a:ext uri="{FF2B5EF4-FFF2-40B4-BE49-F238E27FC236}">
                <a16:creationId xmlns:a16="http://schemas.microsoft.com/office/drawing/2014/main" id="{6D543002-2DED-3D57-94EF-56FE97784529}"/>
              </a:ext>
            </a:extLst>
          </p:cNvPr>
          <p:cNvPicPr>
            <a:picLocks noChangeAspect="1"/>
          </p:cNvPicPr>
          <p:nvPr/>
        </p:nvPicPr>
        <p:blipFill>
          <a:blip r:embed="rId3"/>
          <a:stretch>
            <a:fillRect/>
          </a:stretch>
        </p:blipFill>
        <p:spPr>
          <a:xfrm>
            <a:off x="1976404" y="3107810"/>
            <a:ext cx="7671455" cy="2425196"/>
          </a:xfrm>
          <a:prstGeom prst="rect">
            <a:avLst/>
          </a:prstGeom>
        </p:spPr>
      </p:pic>
      <p:sp>
        <p:nvSpPr>
          <p:cNvPr id="8" name="TextBox 7">
            <a:extLst>
              <a:ext uri="{FF2B5EF4-FFF2-40B4-BE49-F238E27FC236}">
                <a16:creationId xmlns:a16="http://schemas.microsoft.com/office/drawing/2014/main" id="{63D44CEC-510B-3CD4-AEEE-383904552C09}"/>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D. Yu, C. Zhu, Y. Yang, M. Zeng. 2022. JAKET: Joint Pre-training of Knowledge Graph and Language Understanding (AAAI 22).</a:t>
            </a:r>
          </a:p>
        </p:txBody>
      </p:sp>
      <p:sp>
        <p:nvSpPr>
          <p:cNvPr id="3" name="Slide Number Placeholder 3">
            <a:extLst>
              <a:ext uri="{FF2B5EF4-FFF2-40B4-BE49-F238E27FC236}">
                <a16:creationId xmlns:a16="http://schemas.microsoft.com/office/drawing/2014/main" id="{34E7EF6B-F9E3-4CA1-B0B5-07D574CCDA6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36</a:t>
            </a:fld>
            <a:endParaRPr lang="en-US" dirty="0"/>
          </a:p>
        </p:txBody>
      </p:sp>
    </p:spTree>
    <p:extLst>
      <p:ext uri="{BB962C8B-B14F-4D97-AF65-F5344CB8AC3E}">
        <p14:creationId xmlns:p14="http://schemas.microsoft.com/office/powerpoint/2010/main" val="164951174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A948-A604-1515-B683-1FE5F5237A11}"/>
              </a:ext>
            </a:extLst>
          </p:cNvPr>
          <p:cNvSpPr>
            <a:spLocks noGrp="1"/>
          </p:cNvSpPr>
          <p:nvPr>
            <p:ph type="title"/>
          </p:nvPr>
        </p:nvSpPr>
        <p:spPr/>
        <p:txBody>
          <a:bodyPr>
            <a:noAutofit/>
          </a:bodyPr>
          <a:lstStyle/>
          <a:p>
            <a:r>
              <a:rPr lang="en-US" b="1" kern="0" dirty="0">
                <a:solidFill>
                  <a:srgbClr val="11284B"/>
                </a:solidFill>
                <a:latin typeface="Arial"/>
                <a:cs typeface="Arial"/>
              </a:rPr>
              <a:t>JAKET: Joint Pre-training of Knowledge Graph and Language Understanding</a:t>
            </a:r>
          </a:p>
        </p:txBody>
      </p:sp>
      <p:sp>
        <p:nvSpPr>
          <p:cNvPr id="4" name="Content Placeholder 3">
            <a:extLst>
              <a:ext uri="{FF2B5EF4-FFF2-40B4-BE49-F238E27FC236}">
                <a16:creationId xmlns:a16="http://schemas.microsoft.com/office/drawing/2014/main" id="{7ECCA931-78B9-8E2B-D4EA-F03217773093}"/>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Goal: capture the knowledge graph structure information</a:t>
            </a:r>
          </a:p>
        </p:txBody>
      </p:sp>
      <p:pic>
        <p:nvPicPr>
          <p:cNvPr id="6" name="Content Placeholder 4">
            <a:extLst>
              <a:ext uri="{FF2B5EF4-FFF2-40B4-BE49-F238E27FC236}">
                <a16:creationId xmlns:a16="http://schemas.microsoft.com/office/drawing/2014/main" id="{5995ADF9-2933-AD2E-01CA-04195DBB2709}"/>
              </a:ext>
            </a:extLst>
          </p:cNvPr>
          <p:cNvPicPr>
            <a:picLocks noChangeAspect="1"/>
          </p:cNvPicPr>
          <p:nvPr/>
        </p:nvPicPr>
        <p:blipFill>
          <a:blip r:embed="rId3"/>
          <a:stretch>
            <a:fillRect/>
          </a:stretch>
        </p:blipFill>
        <p:spPr>
          <a:xfrm>
            <a:off x="1975294" y="2489303"/>
            <a:ext cx="8132726" cy="3305205"/>
          </a:xfrm>
          <a:prstGeom prst="rect">
            <a:avLst/>
          </a:prstGeom>
        </p:spPr>
      </p:pic>
      <p:sp>
        <p:nvSpPr>
          <p:cNvPr id="3" name="Rectangle 2">
            <a:extLst>
              <a:ext uri="{FF2B5EF4-FFF2-40B4-BE49-F238E27FC236}">
                <a16:creationId xmlns:a16="http://schemas.microsoft.com/office/drawing/2014/main" id="{39EDD1A8-A4DE-393F-C3A8-1C0C1D6FCCEE}"/>
              </a:ext>
            </a:extLst>
          </p:cNvPr>
          <p:cNvSpPr/>
          <p:nvPr/>
        </p:nvSpPr>
        <p:spPr>
          <a:xfrm>
            <a:off x="1975294" y="2489303"/>
            <a:ext cx="3550863" cy="93969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E0EA28B-A6D4-6AD0-471E-14EA4425D967}"/>
              </a:ext>
            </a:extLst>
          </p:cNvPr>
          <p:cNvSpPr/>
          <p:nvPr/>
        </p:nvSpPr>
        <p:spPr>
          <a:xfrm>
            <a:off x="1253050" y="3371352"/>
            <a:ext cx="6491519" cy="818985"/>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DED5404C-EE57-4194-AFD5-595F361803F8}"/>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D. Yu, C. Zhu, Y. Yang, M. Zeng. 2022. JAKET: Joint Pre-training of Knowledge Graph and Language Understanding (AAAI 22).</a:t>
            </a:r>
          </a:p>
        </p:txBody>
      </p:sp>
      <p:sp>
        <p:nvSpPr>
          <p:cNvPr id="8" name="Slide Number Placeholder 3">
            <a:extLst>
              <a:ext uri="{FF2B5EF4-FFF2-40B4-BE49-F238E27FC236}">
                <a16:creationId xmlns:a16="http://schemas.microsoft.com/office/drawing/2014/main" id="{67EECA17-BA49-FF52-CF6B-61AD49571BFD}"/>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37</a:t>
            </a:fld>
            <a:endParaRPr lang="en-US" dirty="0"/>
          </a:p>
        </p:txBody>
      </p:sp>
    </p:spTree>
    <p:extLst>
      <p:ext uri="{BB962C8B-B14F-4D97-AF65-F5344CB8AC3E}">
        <p14:creationId xmlns:p14="http://schemas.microsoft.com/office/powerpoint/2010/main" val="39918668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16A948-A604-1515-B683-1FE5F5237A11}"/>
              </a:ext>
            </a:extLst>
          </p:cNvPr>
          <p:cNvSpPr>
            <a:spLocks noGrp="1"/>
          </p:cNvSpPr>
          <p:nvPr>
            <p:ph type="title"/>
          </p:nvPr>
        </p:nvSpPr>
        <p:spPr/>
        <p:txBody>
          <a:bodyPr>
            <a:noAutofit/>
          </a:bodyPr>
          <a:lstStyle/>
          <a:p>
            <a:r>
              <a:rPr lang="en-US" b="1" kern="0" dirty="0">
                <a:solidFill>
                  <a:srgbClr val="11284B"/>
                </a:solidFill>
                <a:latin typeface="Arial"/>
                <a:cs typeface="Arial"/>
              </a:rPr>
              <a:t>JAKET: Joint Pre-training of Knowledge Graph and Language Understanding</a:t>
            </a:r>
          </a:p>
        </p:txBody>
      </p:sp>
      <p:sp>
        <p:nvSpPr>
          <p:cNvPr id="4" name="Content Placeholder 3">
            <a:extLst>
              <a:ext uri="{FF2B5EF4-FFF2-40B4-BE49-F238E27FC236}">
                <a16:creationId xmlns:a16="http://schemas.microsoft.com/office/drawing/2014/main" id="{7ECCA931-78B9-8E2B-D4EA-F03217773093}"/>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Advantages:</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Eases the semantic matching between them</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Solves the over-parameterization issue since entity embeddings are no longer part of the model’s parameters</a:t>
            </a:r>
          </a:p>
        </p:txBody>
      </p:sp>
      <p:pic>
        <p:nvPicPr>
          <p:cNvPr id="6" name="Content Placeholder 4">
            <a:extLst>
              <a:ext uri="{FF2B5EF4-FFF2-40B4-BE49-F238E27FC236}">
                <a16:creationId xmlns:a16="http://schemas.microsoft.com/office/drawing/2014/main" id="{5995ADF9-2933-AD2E-01CA-04195DBB2709}"/>
              </a:ext>
            </a:extLst>
          </p:cNvPr>
          <p:cNvPicPr>
            <a:picLocks noChangeAspect="1"/>
          </p:cNvPicPr>
          <p:nvPr/>
        </p:nvPicPr>
        <p:blipFill>
          <a:blip r:embed="rId3"/>
          <a:stretch>
            <a:fillRect/>
          </a:stretch>
        </p:blipFill>
        <p:spPr>
          <a:xfrm>
            <a:off x="2562034" y="3355225"/>
            <a:ext cx="6193346" cy="2517025"/>
          </a:xfrm>
          <a:prstGeom prst="rect">
            <a:avLst/>
          </a:prstGeom>
        </p:spPr>
      </p:pic>
      <p:sp>
        <p:nvSpPr>
          <p:cNvPr id="7" name="TextBox 6">
            <a:extLst>
              <a:ext uri="{FF2B5EF4-FFF2-40B4-BE49-F238E27FC236}">
                <a16:creationId xmlns:a16="http://schemas.microsoft.com/office/drawing/2014/main" id="{229FBFD4-9C40-568D-DFE7-AC471EE47D3E}"/>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D. Yu, C. Zhu, Y. Yang, M. Zeng. 2022. JAKET: Joint Pre-training of Knowledge Graph and Language Understanding (AAAI 22).</a:t>
            </a:r>
          </a:p>
        </p:txBody>
      </p:sp>
      <mc:AlternateContent xmlns:mc="http://schemas.openxmlformats.org/markup-compatibility/2006" xmlns:p14="http://schemas.microsoft.com/office/powerpoint/2010/main">
        <mc:Choice Requires="p14">
          <p:contentPart p14:bwMode="auto" r:id="rId4">
            <p14:nvContentPartPr>
              <p14:cNvPr id="3" name="Ink 2">
                <a:extLst>
                  <a:ext uri="{FF2B5EF4-FFF2-40B4-BE49-F238E27FC236}">
                    <a16:creationId xmlns:a16="http://schemas.microsoft.com/office/drawing/2014/main" id="{6BD0EF84-226E-B2F5-1276-B2E499FCD285}"/>
                  </a:ext>
                </a:extLst>
              </p14:cNvPr>
              <p14:cNvContentPartPr/>
              <p14:nvPr/>
            </p14:nvContentPartPr>
            <p14:xfrm>
              <a:off x="1798045" y="2342582"/>
              <a:ext cx="360" cy="360"/>
            </p14:xfrm>
          </p:contentPart>
        </mc:Choice>
        <mc:Fallback xmlns="">
          <p:pic>
            <p:nvPicPr>
              <p:cNvPr id="3" name="Ink 2">
                <a:extLst>
                  <a:ext uri="{FF2B5EF4-FFF2-40B4-BE49-F238E27FC236}">
                    <a16:creationId xmlns:a16="http://schemas.microsoft.com/office/drawing/2014/main" id="{6BD0EF84-226E-B2F5-1276-B2E499FCD285}"/>
                  </a:ext>
                </a:extLst>
              </p:cNvPr>
              <p:cNvPicPr/>
              <p:nvPr/>
            </p:nvPicPr>
            <p:blipFill>
              <a:blip r:embed="rId5"/>
              <a:stretch>
                <a:fillRect/>
              </a:stretch>
            </p:blipFill>
            <p:spPr>
              <a:xfrm>
                <a:off x="1789405" y="2333582"/>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5" name="Ink 4">
                <a:extLst>
                  <a:ext uri="{FF2B5EF4-FFF2-40B4-BE49-F238E27FC236}">
                    <a16:creationId xmlns:a16="http://schemas.microsoft.com/office/drawing/2014/main" id="{E5174438-2A4E-61BA-9425-10FC0D4FC634}"/>
                  </a:ext>
                </a:extLst>
              </p14:cNvPr>
              <p14:cNvContentPartPr/>
              <p14:nvPr/>
            </p14:nvContentPartPr>
            <p14:xfrm>
              <a:off x="1972285" y="2833622"/>
              <a:ext cx="1800" cy="360"/>
            </p14:xfrm>
          </p:contentPart>
        </mc:Choice>
        <mc:Fallback xmlns="">
          <p:pic>
            <p:nvPicPr>
              <p:cNvPr id="5" name="Ink 4">
                <a:extLst>
                  <a:ext uri="{FF2B5EF4-FFF2-40B4-BE49-F238E27FC236}">
                    <a16:creationId xmlns:a16="http://schemas.microsoft.com/office/drawing/2014/main" id="{E5174438-2A4E-61BA-9425-10FC0D4FC634}"/>
                  </a:ext>
                </a:extLst>
              </p:cNvPr>
              <p:cNvPicPr/>
              <p:nvPr/>
            </p:nvPicPr>
            <p:blipFill>
              <a:blip r:embed="rId5"/>
              <a:stretch>
                <a:fillRect/>
              </a:stretch>
            </p:blipFill>
            <p:spPr>
              <a:xfrm>
                <a:off x="1963285" y="2824982"/>
                <a:ext cx="19440" cy="18000"/>
              </a:xfrm>
              <a:prstGeom prst="rect">
                <a:avLst/>
              </a:prstGeom>
            </p:spPr>
          </p:pic>
        </mc:Fallback>
      </mc:AlternateContent>
      <p:sp>
        <p:nvSpPr>
          <p:cNvPr id="8" name="Slide Number Placeholder 3">
            <a:extLst>
              <a:ext uri="{FF2B5EF4-FFF2-40B4-BE49-F238E27FC236}">
                <a16:creationId xmlns:a16="http://schemas.microsoft.com/office/drawing/2014/main" id="{15E0552B-D9B9-EE66-0CDB-5CDA8EB88642}"/>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38</a:t>
            </a:fld>
            <a:endParaRPr lang="en-US" dirty="0"/>
          </a:p>
        </p:txBody>
      </p:sp>
    </p:spTree>
    <p:extLst>
      <p:ext uri="{BB962C8B-B14F-4D97-AF65-F5344CB8AC3E}">
        <p14:creationId xmlns:p14="http://schemas.microsoft.com/office/powerpoint/2010/main" val="25207925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8AE362-7E84-890B-3426-A2F53C768FC5}"/>
              </a:ext>
            </a:extLst>
          </p:cNvPr>
          <p:cNvSpPr>
            <a:spLocks noGrp="1"/>
          </p:cNvSpPr>
          <p:nvPr>
            <p:ph type="title"/>
          </p:nvPr>
        </p:nvSpPr>
        <p:spPr/>
        <p:txBody>
          <a:bodyPr/>
          <a:lstStyle/>
          <a:p>
            <a:r>
              <a:rPr lang="en-US" b="1" kern="0" dirty="0">
                <a:solidFill>
                  <a:srgbClr val="11284B"/>
                </a:solidFill>
                <a:latin typeface="Arial"/>
                <a:cs typeface="Arial"/>
              </a:rPr>
              <a:t>JAKET</a:t>
            </a:r>
            <a:r>
              <a:rPr lang="en-US" sz="4400" b="1" kern="0" dirty="0">
                <a:solidFill>
                  <a:srgbClr val="11284B"/>
                </a:solidFill>
                <a:latin typeface="Arial"/>
                <a:cs typeface="Arial"/>
              </a:rPr>
              <a:t>: Experiments</a:t>
            </a:r>
            <a:endParaRPr lang="en-US" dirty="0"/>
          </a:p>
        </p:txBody>
      </p:sp>
      <p:sp>
        <p:nvSpPr>
          <p:cNvPr id="3" name="Content Placeholder 2">
            <a:extLst>
              <a:ext uri="{FF2B5EF4-FFF2-40B4-BE49-F238E27FC236}">
                <a16:creationId xmlns:a16="http://schemas.microsoft.com/office/drawing/2014/main" id="{FEED8ADD-1D43-B271-77B4-030594DAAC45}"/>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Observations: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State of the art performance on KE task</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State of the art performance on various NLP tasks</a:t>
            </a:r>
          </a:p>
        </p:txBody>
      </p:sp>
      <p:sp>
        <p:nvSpPr>
          <p:cNvPr id="8" name="TextBox 7">
            <a:extLst>
              <a:ext uri="{FF2B5EF4-FFF2-40B4-BE49-F238E27FC236}">
                <a16:creationId xmlns:a16="http://schemas.microsoft.com/office/drawing/2014/main" id="{DD320DCB-5FE2-D869-4FB3-42EEE33072FA}"/>
              </a:ext>
            </a:extLst>
          </p:cNvPr>
          <p:cNvSpPr txBox="1"/>
          <p:nvPr/>
        </p:nvSpPr>
        <p:spPr>
          <a:xfrm>
            <a:off x="7363258" y="5294041"/>
            <a:ext cx="4712444" cy="369332"/>
          </a:xfrm>
          <a:prstGeom prst="rect">
            <a:avLst/>
          </a:prstGeom>
          <a:noFill/>
        </p:spPr>
        <p:txBody>
          <a:bodyPr wrap="none" rtlCol="0">
            <a:spAutoFit/>
          </a:bodyPr>
          <a:lstStyle/>
          <a:p>
            <a:r>
              <a:rPr lang="en-US" dirty="0"/>
              <a:t>Accuracy results on the entity classification task.</a:t>
            </a:r>
          </a:p>
        </p:txBody>
      </p:sp>
      <p:sp>
        <p:nvSpPr>
          <p:cNvPr id="9" name="TextBox 8">
            <a:extLst>
              <a:ext uri="{FF2B5EF4-FFF2-40B4-BE49-F238E27FC236}">
                <a16:creationId xmlns:a16="http://schemas.microsoft.com/office/drawing/2014/main" id="{1849AC3F-459F-E33E-BEE7-F34911CEFC87}"/>
              </a:ext>
            </a:extLst>
          </p:cNvPr>
          <p:cNvSpPr txBox="1"/>
          <p:nvPr/>
        </p:nvSpPr>
        <p:spPr>
          <a:xfrm>
            <a:off x="1734510" y="5373927"/>
            <a:ext cx="3869585" cy="369332"/>
          </a:xfrm>
          <a:prstGeom prst="rect">
            <a:avLst/>
          </a:prstGeom>
          <a:noFill/>
        </p:spPr>
        <p:txBody>
          <a:bodyPr wrap="none" rtlCol="0">
            <a:spAutoFit/>
          </a:bodyPr>
          <a:lstStyle/>
          <a:p>
            <a:r>
              <a:rPr lang="en-US" dirty="0"/>
              <a:t>Hits@1 results on the </a:t>
            </a:r>
            <a:r>
              <a:rPr lang="en-US" dirty="0" err="1"/>
              <a:t>MetaQA</a:t>
            </a:r>
            <a:r>
              <a:rPr lang="en-US" dirty="0"/>
              <a:t> dataset.</a:t>
            </a:r>
          </a:p>
        </p:txBody>
      </p:sp>
      <p:pic>
        <p:nvPicPr>
          <p:cNvPr id="6" name="Picture 5">
            <a:extLst>
              <a:ext uri="{FF2B5EF4-FFF2-40B4-BE49-F238E27FC236}">
                <a16:creationId xmlns:a16="http://schemas.microsoft.com/office/drawing/2014/main" id="{00D5CCC5-C616-723C-DCE8-66F5EDF4C1FA}"/>
              </a:ext>
            </a:extLst>
          </p:cNvPr>
          <p:cNvPicPr>
            <a:picLocks noChangeAspect="1"/>
          </p:cNvPicPr>
          <p:nvPr/>
        </p:nvPicPr>
        <p:blipFill>
          <a:blip r:embed="rId3"/>
          <a:stretch>
            <a:fillRect/>
          </a:stretch>
        </p:blipFill>
        <p:spPr>
          <a:xfrm>
            <a:off x="1625435" y="3102833"/>
            <a:ext cx="4257913" cy="2271094"/>
          </a:xfrm>
          <a:prstGeom prst="rect">
            <a:avLst/>
          </a:prstGeom>
        </p:spPr>
      </p:pic>
      <p:pic>
        <p:nvPicPr>
          <p:cNvPr id="11" name="Picture 10">
            <a:extLst>
              <a:ext uri="{FF2B5EF4-FFF2-40B4-BE49-F238E27FC236}">
                <a16:creationId xmlns:a16="http://schemas.microsoft.com/office/drawing/2014/main" id="{8AFC7F25-689A-AD16-BC69-838886927250}"/>
              </a:ext>
            </a:extLst>
          </p:cNvPr>
          <p:cNvPicPr>
            <a:picLocks noChangeAspect="1"/>
          </p:cNvPicPr>
          <p:nvPr/>
        </p:nvPicPr>
        <p:blipFill>
          <a:blip r:embed="rId4"/>
          <a:stretch>
            <a:fillRect/>
          </a:stretch>
        </p:blipFill>
        <p:spPr>
          <a:xfrm>
            <a:off x="7726161" y="3627783"/>
            <a:ext cx="3019978" cy="1464675"/>
          </a:xfrm>
          <a:prstGeom prst="rect">
            <a:avLst/>
          </a:prstGeom>
        </p:spPr>
      </p:pic>
      <p:sp>
        <p:nvSpPr>
          <p:cNvPr id="4" name="Rectangle 3">
            <a:extLst>
              <a:ext uri="{FF2B5EF4-FFF2-40B4-BE49-F238E27FC236}">
                <a16:creationId xmlns:a16="http://schemas.microsoft.com/office/drawing/2014/main" id="{3159E184-C6D8-4DEB-0D13-66B91FA5ADD0}"/>
              </a:ext>
            </a:extLst>
          </p:cNvPr>
          <p:cNvSpPr/>
          <p:nvPr/>
        </p:nvSpPr>
        <p:spPr>
          <a:xfrm>
            <a:off x="1625436" y="3966422"/>
            <a:ext cx="4257914" cy="208014"/>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5" name="Rectangle 4">
            <a:extLst>
              <a:ext uri="{FF2B5EF4-FFF2-40B4-BE49-F238E27FC236}">
                <a16:creationId xmlns:a16="http://schemas.microsoft.com/office/drawing/2014/main" id="{F9958458-B600-843A-6BEB-A7CE7C7A38D1}"/>
              </a:ext>
            </a:extLst>
          </p:cNvPr>
          <p:cNvSpPr/>
          <p:nvPr/>
        </p:nvSpPr>
        <p:spPr>
          <a:xfrm>
            <a:off x="1625435" y="4887244"/>
            <a:ext cx="4257914" cy="208014"/>
          </a:xfrm>
          <a:prstGeom prst="rect">
            <a:avLst/>
          </a:prstGeom>
          <a:noFill/>
          <a:ln w="28575">
            <a:solidFill>
              <a:srgbClr val="FF0000"/>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7" name="TextBox 6">
            <a:extLst>
              <a:ext uri="{FF2B5EF4-FFF2-40B4-BE49-F238E27FC236}">
                <a16:creationId xmlns:a16="http://schemas.microsoft.com/office/drawing/2014/main" id="{3E97EDBB-4030-07B5-1E4D-E08345DBE2EE}"/>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D. Yu, C. Zhu, Y. Yang, M. Zeng. 2022. JAKET: Joint Pre-training of Knowledge Graph and Language Understanding (AAAI 22).</a:t>
            </a:r>
          </a:p>
        </p:txBody>
      </p:sp>
      <p:sp>
        <p:nvSpPr>
          <p:cNvPr id="10" name="Slide Number Placeholder 3">
            <a:extLst>
              <a:ext uri="{FF2B5EF4-FFF2-40B4-BE49-F238E27FC236}">
                <a16:creationId xmlns:a16="http://schemas.microsoft.com/office/drawing/2014/main" id="{52915BDB-0C00-2A0E-8961-E51EA7D5580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39</a:t>
            </a:fld>
            <a:endParaRPr lang="en-US" dirty="0"/>
          </a:p>
        </p:txBody>
      </p:sp>
    </p:spTree>
    <p:extLst>
      <p:ext uri="{BB962C8B-B14F-4D97-AF65-F5344CB8AC3E}">
        <p14:creationId xmlns:p14="http://schemas.microsoft.com/office/powerpoint/2010/main" val="41424876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234AD8-FFA2-80CF-1F81-CDCB1A828090}"/>
              </a:ext>
            </a:extLst>
          </p:cNvPr>
          <p:cNvSpPr>
            <a:spLocks noGrp="1"/>
          </p:cNvSpPr>
          <p:nvPr>
            <p:ph type="title"/>
          </p:nvPr>
        </p:nvSpPr>
        <p:spPr/>
        <p:txBody>
          <a:bodyPr>
            <a:normAutofit fontScale="90000"/>
          </a:bodyPr>
          <a:lstStyle/>
          <a:p>
            <a:r>
              <a:rPr lang="en-US" b="1" kern="0" dirty="0">
                <a:solidFill>
                  <a:srgbClr val="11284B"/>
                </a:solidFill>
                <a:latin typeface="Arial"/>
                <a:cs typeface="Arial"/>
              </a:rPr>
              <a:t>Large Language Models in Recent Literature</a:t>
            </a:r>
          </a:p>
        </p:txBody>
      </p:sp>
      <p:sp>
        <p:nvSpPr>
          <p:cNvPr id="3" name="Content Placeholder 2">
            <a:extLst>
              <a:ext uri="{FF2B5EF4-FFF2-40B4-BE49-F238E27FC236}">
                <a16:creationId xmlns:a16="http://schemas.microsoft.com/office/drawing/2014/main" id="{5087F850-BC6E-5888-9166-A429373CCFEE}"/>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Progression and improvement of large language models  </a:t>
            </a:r>
          </a:p>
          <a:p>
            <a:endParaRPr lang="en-US" dirty="0"/>
          </a:p>
        </p:txBody>
      </p:sp>
      <p:sp>
        <p:nvSpPr>
          <p:cNvPr id="4" name="TextBox 3">
            <a:extLst>
              <a:ext uri="{FF2B5EF4-FFF2-40B4-BE49-F238E27FC236}">
                <a16:creationId xmlns:a16="http://schemas.microsoft.com/office/drawing/2014/main" id="{16D88CFA-935B-D750-8F0A-F01A15D2CBFF}"/>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H. </a:t>
            </a:r>
            <a:r>
              <a:rPr lang="en-US" sz="1050" dirty="0" err="1">
                <a:solidFill>
                  <a:schemeClr val="bg1"/>
                </a:solidFill>
              </a:rPr>
              <a:t>Naveeda</a:t>
            </a:r>
            <a:r>
              <a:rPr lang="en-US" sz="1050" dirty="0">
                <a:solidFill>
                  <a:schemeClr val="bg1"/>
                </a:solidFill>
              </a:rPr>
              <a:t>, A. Khana, S. </a:t>
            </a:r>
            <a:r>
              <a:rPr lang="en-US" sz="1050" dirty="0" err="1">
                <a:solidFill>
                  <a:schemeClr val="bg1"/>
                </a:solidFill>
              </a:rPr>
              <a:t>Qiub</a:t>
            </a:r>
            <a:r>
              <a:rPr lang="en-US" sz="1050" dirty="0">
                <a:solidFill>
                  <a:schemeClr val="bg1"/>
                </a:solidFill>
              </a:rPr>
              <a:t>, M. Saqib. 2024. A Comprehensive Overview of Large Language Models (</a:t>
            </a:r>
            <a:r>
              <a:rPr lang="en-US" sz="1050" dirty="0" err="1">
                <a:solidFill>
                  <a:schemeClr val="bg1"/>
                </a:solidFill>
              </a:rPr>
              <a:t>arVix</a:t>
            </a:r>
            <a:r>
              <a:rPr lang="en-US" sz="1050" dirty="0">
                <a:solidFill>
                  <a:schemeClr val="bg1"/>
                </a:solidFill>
              </a:rPr>
              <a:t> 24).</a:t>
            </a:r>
          </a:p>
        </p:txBody>
      </p:sp>
      <p:pic>
        <p:nvPicPr>
          <p:cNvPr id="6" name="Picture 5">
            <a:extLst>
              <a:ext uri="{FF2B5EF4-FFF2-40B4-BE49-F238E27FC236}">
                <a16:creationId xmlns:a16="http://schemas.microsoft.com/office/drawing/2014/main" id="{806EEDCB-2523-CDB2-905F-550BE497B945}"/>
              </a:ext>
            </a:extLst>
          </p:cNvPr>
          <p:cNvPicPr>
            <a:picLocks noChangeAspect="1"/>
          </p:cNvPicPr>
          <p:nvPr/>
        </p:nvPicPr>
        <p:blipFill>
          <a:blip r:embed="rId3"/>
          <a:stretch>
            <a:fillRect/>
          </a:stretch>
        </p:blipFill>
        <p:spPr>
          <a:xfrm>
            <a:off x="1420282" y="2243517"/>
            <a:ext cx="9249836" cy="3536307"/>
          </a:xfrm>
          <a:prstGeom prst="rect">
            <a:avLst/>
          </a:prstGeom>
        </p:spPr>
      </p:pic>
      <p:sp>
        <p:nvSpPr>
          <p:cNvPr id="5" name="Slide Number Placeholder 3">
            <a:extLst>
              <a:ext uri="{FF2B5EF4-FFF2-40B4-BE49-F238E27FC236}">
                <a16:creationId xmlns:a16="http://schemas.microsoft.com/office/drawing/2014/main" id="{6E225605-5922-B184-CBF0-B9B07AB85CD7}"/>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a:t>
            </a:fld>
            <a:endParaRPr lang="en-US" dirty="0"/>
          </a:p>
        </p:txBody>
      </p:sp>
    </p:spTree>
    <p:extLst>
      <p:ext uri="{BB962C8B-B14F-4D97-AF65-F5344CB8AC3E}">
        <p14:creationId xmlns:p14="http://schemas.microsoft.com/office/powerpoint/2010/main" val="230272723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Rounded Corners 8">
            <a:extLst>
              <a:ext uri="{FF2B5EF4-FFF2-40B4-BE49-F238E27FC236}">
                <a16:creationId xmlns:a16="http://schemas.microsoft.com/office/drawing/2014/main" id="{88213BF1-50BC-7059-972C-6F9E9A2035AC}"/>
              </a:ext>
            </a:extLst>
          </p:cNvPr>
          <p:cNvSpPr/>
          <p:nvPr/>
        </p:nvSpPr>
        <p:spPr>
          <a:xfrm>
            <a:off x="595281" y="2133271"/>
            <a:ext cx="965916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Rectangle: Rounded Corners 11">
            <a:extLst>
              <a:ext uri="{FF2B5EF4-FFF2-40B4-BE49-F238E27FC236}">
                <a16:creationId xmlns:a16="http://schemas.microsoft.com/office/drawing/2014/main" id="{DB5541CE-8DE7-06AF-D9F4-95DD8E7C5DCF}"/>
              </a:ext>
            </a:extLst>
          </p:cNvPr>
          <p:cNvSpPr/>
          <p:nvPr/>
        </p:nvSpPr>
        <p:spPr>
          <a:xfrm>
            <a:off x="596885" y="3622044"/>
            <a:ext cx="9657556" cy="704088"/>
          </a:xfrm>
          <a:prstGeom prst="roundRect">
            <a:avLst/>
          </a:prstGeom>
          <a:solidFill>
            <a:srgbClr val="C6DEB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sz="4000" b="1" kern="0" dirty="0">
                <a:solidFill>
                  <a:srgbClr val="11284B"/>
                </a:solidFill>
                <a:latin typeface="Arial"/>
                <a:cs typeface="Arial"/>
              </a:rPr>
              <a:t>Roadmap</a:t>
            </a: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40</a:t>
            </a:fld>
            <a:endParaRPr lang="en-US" dirty="0"/>
          </a:p>
        </p:txBody>
      </p:sp>
      <p:sp>
        <p:nvSpPr>
          <p:cNvPr id="15" name="Rectangle: Rounded Corners 2">
            <a:extLst>
              <a:ext uri="{FF2B5EF4-FFF2-40B4-BE49-F238E27FC236}">
                <a16:creationId xmlns:a16="http://schemas.microsoft.com/office/drawing/2014/main" id="{BC38AD68-68CC-F3A0-4249-486ABBA540B8}"/>
              </a:ext>
            </a:extLst>
          </p:cNvPr>
          <p:cNvSpPr/>
          <p:nvPr/>
        </p:nvSpPr>
        <p:spPr>
          <a:xfrm>
            <a:off x="595281" y="1379098"/>
            <a:ext cx="9654806" cy="703859"/>
          </a:xfrm>
          <a:prstGeom prst="roundRect">
            <a:avLst/>
          </a:pr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TextBox 21">
            <a:extLst>
              <a:ext uri="{FF2B5EF4-FFF2-40B4-BE49-F238E27FC236}">
                <a16:creationId xmlns:a16="http://schemas.microsoft.com/office/drawing/2014/main" id="{08F28BA2-39B2-C7A8-B3EC-4AC0375E17C4}"/>
              </a:ext>
            </a:extLst>
          </p:cNvPr>
          <p:cNvSpPr txBox="1"/>
          <p:nvPr/>
        </p:nvSpPr>
        <p:spPr>
          <a:xfrm>
            <a:off x="1180632" y="1491905"/>
            <a:ext cx="8973920" cy="400110"/>
          </a:xfrm>
          <a:prstGeom prst="rect">
            <a:avLst/>
          </a:prstGeom>
          <a:noFill/>
        </p:spPr>
        <p:txBody>
          <a:bodyPr wrap="square">
            <a:spAutoFit/>
          </a:bodyPr>
          <a:lstStyle/>
          <a:p>
            <a:r>
              <a:rPr lang="en-US" sz="2000" b="1" dirty="0"/>
              <a:t>Part I: Knowledge Graph Reasoning: Basic Concepts and Techniques</a:t>
            </a:r>
          </a:p>
        </p:txBody>
      </p:sp>
      <p:pic>
        <p:nvPicPr>
          <p:cNvPr id="24" name="Picture 23" descr="Shape, arrow&#10;&#10;Description automatically generated">
            <a:extLst>
              <a:ext uri="{FF2B5EF4-FFF2-40B4-BE49-F238E27FC236}">
                <a16:creationId xmlns:a16="http://schemas.microsoft.com/office/drawing/2014/main" id="{DC25E143-A002-6316-21EF-3F8BAE92EA63}"/>
              </a:ext>
            </a:extLst>
          </p:cNvPr>
          <p:cNvPicPr>
            <a:picLocks noChangeAspect="1"/>
          </p:cNvPicPr>
          <p:nvPr/>
        </p:nvPicPr>
        <p:blipFill>
          <a:blip r:embed="rId3"/>
          <a:stretch>
            <a:fillRect/>
          </a:stretch>
        </p:blipFill>
        <p:spPr>
          <a:xfrm>
            <a:off x="10442798" y="5211222"/>
            <a:ext cx="785279" cy="596550"/>
          </a:xfrm>
          <a:prstGeom prst="rect">
            <a:avLst/>
          </a:prstGeom>
        </p:spPr>
      </p:pic>
      <p:sp>
        <p:nvSpPr>
          <p:cNvPr id="25" name="Rectangle: Rounded Corners 10">
            <a:extLst>
              <a:ext uri="{FF2B5EF4-FFF2-40B4-BE49-F238E27FC236}">
                <a16:creationId xmlns:a16="http://schemas.microsoft.com/office/drawing/2014/main" id="{A10ABFB4-A7C7-0F86-4BA0-0515C13202FA}"/>
              </a:ext>
            </a:extLst>
          </p:cNvPr>
          <p:cNvSpPr/>
          <p:nvPr/>
        </p:nvSpPr>
        <p:spPr>
          <a:xfrm>
            <a:off x="593677" y="2881095"/>
            <a:ext cx="9656410" cy="704088"/>
          </a:xfrm>
          <a:prstGeom prst="roundRect">
            <a:avLst/>
          </a:prstGeom>
          <a:solidFill>
            <a:srgbClr val="F8CB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TextBox 25">
            <a:extLst>
              <a:ext uri="{FF2B5EF4-FFF2-40B4-BE49-F238E27FC236}">
                <a16:creationId xmlns:a16="http://schemas.microsoft.com/office/drawing/2014/main" id="{A042E30D-E58B-DBDF-3A29-DF4D801E5510}"/>
              </a:ext>
            </a:extLst>
          </p:cNvPr>
          <p:cNvSpPr txBox="1"/>
          <p:nvPr/>
        </p:nvSpPr>
        <p:spPr>
          <a:xfrm>
            <a:off x="1180632" y="2284634"/>
            <a:ext cx="9372785" cy="400110"/>
          </a:xfrm>
          <a:prstGeom prst="rect">
            <a:avLst/>
          </a:prstGeom>
          <a:noFill/>
        </p:spPr>
        <p:txBody>
          <a:bodyPr wrap="square">
            <a:spAutoFit/>
          </a:bodyPr>
          <a:lstStyle/>
          <a:p>
            <a:r>
              <a:rPr lang="en-US" sz="2000" b="1" dirty="0"/>
              <a:t>Part II: Recent Advance #1: N</a:t>
            </a:r>
            <a:r>
              <a:rPr lang="en-US" altLang="zh-CN" sz="2000" b="1" dirty="0"/>
              <a:t>eural </a:t>
            </a:r>
            <a:r>
              <a:rPr lang="en-US" sz="2000" b="1" dirty="0"/>
              <a:t>Reasoning for Natural Language Queries</a:t>
            </a:r>
          </a:p>
        </p:txBody>
      </p:sp>
      <p:sp>
        <p:nvSpPr>
          <p:cNvPr id="28" name="TextBox 27">
            <a:extLst>
              <a:ext uri="{FF2B5EF4-FFF2-40B4-BE49-F238E27FC236}">
                <a16:creationId xmlns:a16="http://schemas.microsoft.com/office/drawing/2014/main" id="{FA975F16-0A71-3D35-E845-FB65168AA551}"/>
              </a:ext>
            </a:extLst>
          </p:cNvPr>
          <p:cNvSpPr txBox="1"/>
          <p:nvPr/>
        </p:nvSpPr>
        <p:spPr>
          <a:xfrm>
            <a:off x="1180632" y="2987362"/>
            <a:ext cx="9075414" cy="400110"/>
          </a:xfrm>
          <a:prstGeom prst="rect">
            <a:avLst/>
          </a:prstGeom>
          <a:noFill/>
        </p:spPr>
        <p:txBody>
          <a:bodyPr wrap="square">
            <a:spAutoFit/>
          </a:bodyPr>
          <a:lstStyle/>
          <a:p>
            <a:r>
              <a:rPr lang="en-US" sz="2000" b="1" dirty="0"/>
              <a:t>Part </a:t>
            </a:r>
            <a:r>
              <a:rPr lang="en-US" altLang="zh-CN" sz="2000" b="1" dirty="0"/>
              <a:t>III</a:t>
            </a:r>
            <a:r>
              <a:rPr lang="en-US" sz="2000" b="1" dirty="0"/>
              <a:t>: Recent Advance #2: Neural Reasoning for Logical Queries</a:t>
            </a:r>
          </a:p>
        </p:txBody>
      </p:sp>
      <p:sp>
        <p:nvSpPr>
          <p:cNvPr id="3" name="Rectangle: Rounded Corners 11">
            <a:extLst>
              <a:ext uri="{FF2B5EF4-FFF2-40B4-BE49-F238E27FC236}">
                <a16:creationId xmlns:a16="http://schemas.microsoft.com/office/drawing/2014/main" id="{D6F6CEB1-40E0-3300-EA12-DC50518C82E0}"/>
              </a:ext>
            </a:extLst>
          </p:cNvPr>
          <p:cNvSpPr/>
          <p:nvPr/>
        </p:nvSpPr>
        <p:spPr>
          <a:xfrm>
            <a:off x="593677" y="4369868"/>
            <a:ext cx="9660764" cy="704088"/>
          </a:xfrm>
          <a:prstGeom prst="roundRect">
            <a:avLst/>
          </a:prstGeom>
          <a:solidFill>
            <a:schemeClr val="accent6">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Rounded Corners 11">
            <a:extLst>
              <a:ext uri="{FF2B5EF4-FFF2-40B4-BE49-F238E27FC236}">
                <a16:creationId xmlns:a16="http://schemas.microsoft.com/office/drawing/2014/main" id="{01745447-EB7B-513C-9C32-B8C7B5ABA452}"/>
              </a:ext>
            </a:extLst>
          </p:cNvPr>
          <p:cNvSpPr/>
          <p:nvPr/>
        </p:nvSpPr>
        <p:spPr>
          <a:xfrm>
            <a:off x="573742" y="5143844"/>
            <a:ext cx="9680699" cy="704088"/>
          </a:xfrm>
          <a:prstGeom prst="roundRect">
            <a:avLst/>
          </a:prstGeom>
          <a:solidFill>
            <a:srgbClr val="00B0F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456E071D-C86C-16F8-C5A2-45B00B2FCE37}"/>
              </a:ext>
            </a:extLst>
          </p:cNvPr>
          <p:cNvSpPr txBox="1"/>
          <p:nvPr/>
        </p:nvSpPr>
        <p:spPr>
          <a:xfrm>
            <a:off x="1174673" y="5295833"/>
            <a:ext cx="9075414" cy="400110"/>
          </a:xfrm>
          <a:prstGeom prst="rect">
            <a:avLst/>
          </a:prstGeom>
          <a:noFill/>
        </p:spPr>
        <p:txBody>
          <a:bodyPr wrap="square">
            <a:spAutoFit/>
          </a:bodyPr>
          <a:lstStyle/>
          <a:p>
            <a:r>
              <a:rPr lang="en-US" sz="2000" b="1" dirty="0"/>
              <a:t>Part </a:t>
            </a:r>
            <a:r>
              <a:rPr lang="en-US" altLang="zh-CN" sz="2000" b="1" dirty="0"/>
              <a:t>VI</a:t>
            </a:r>
            <a:r>
              <a:rPr lang="en-US" sz="2000" b="1" dirty="0"/>
              <a:t>: Open Challenges and Future Directions</a:t>
            </a:r>
          </a:p>
        </p:txBody>
      </p:sp>
      <p:sp>
        <p:nvSpPr>
          <p:cNvPr id="8" name="TextBox 7">
            <a:extLst>
              <a:ext uri="{FF2B5EF4-FFF2-40B4-BE49-F238E27FC236}">
                <a16:creationId xmlns:a16="http://schemas.microsoft.com/office/drawing/2014/main" id="{62DF13BD-260F-879C-C553-5D5E6DDEF7A1}"/>
              </a:ext>
            </a:extLst>
          </p:cNvPr>
          <p:cNvSpPr txBox="1"/>
          <p:nvPr/>
        </p:nvSpPr>
        <p:spPr>
          <a:xfrm>
            <a:off x="1174673" y="4528995"/>
            <a:ext cx="9075414" cy="400110"/>
          </a:xfrm>
          <a:prstGeom prst="rect">
            <a:avLst/>
          </a:prstGeom>
          <a:noFill/>
        </p:spPr>
        <p:txBody>
          <a:bodyPr wrap="square">
            <a:spAutoFit/>
          </a:bodyPr>
          <a:lstStyle/>
          <a:p>
            <a:r>
              <a:rPr lang="en-US" sz="2000" b="1" dirty="0"/>
              <a:t>Part V: Recent Advance #4: LLM+KGR</a:t>
            </a:r>
          </a:p>
        </p:txBody>
      </p:sp>
      <p:sp>
        <p:nvSpPr>
          <p:cNvPr id="10" name="TextBox 9">
            <a:extLst>
              <a:ext uri="{FF2B5EF4-FFF2-40B4-BE49-F238E27FC236}">
                <a16:creationId xmlns:a16="http://schemas.microsoft.com/office/drawing/2014/main" id="{BAD20972-232F-DA1E-C04B-4E028A33654B}"/>
              </a:ext>
            </a:extLst>
          </p:cNvPr>
          <p:cNvSpPr txBox="1"/>
          <p:nvPr/>
        </p:nvSpPr>
        <p:spPr>
          <a:xfrm>
            <a:off x="1180632" y="3771644"/>
            <a:ext cx="9125275" cy="400110"/>
          </a:xfrm>
          <a:prstGeom prst="rect">
            <a:avLst/>
          </a:prstGeom>
          <a:noFill/>
        </p:spPr>
        <p:txBody>
          <a:bodyPr wrap="square">
            <a:spAutoFit/>
          </a:bodyPr>
          <a:lstStyle/>
          <a:p>
            <a:r>
              <a:rPr lang="en-US" sz="2000" b="1" dirty="0"/>
              <a:t>Part IV: Recent Advance #3: Neural Reasoning Beyond Entities and Relations</a:t>
            </a:r>
          </a:p>
        </p:txBody>
      </p:sp>
    </p:spTree>
    <p:extLst>
      <p:ext uri="{BB962C8B-B14F-4D97-AF65-F5344CB8AC3E}">
        <p14:creationId xmlns:p14="http://schemas.microsoft.com/office/powerpoint/2010/main" val="26540719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3AE7-223E-BBD5-14F3-C7CCA595A66C}"/>
              </a:ext>
            </a:extLst>
          </p:cNvPr>
          <p:cNvSpPr>
            <a:spLocks noGrp="1"/>
          </p:cNvSpPr>
          <p:nvPr>
            <p:ph type="title"/>
          </p:nvPr>
        </p:nvSpPr>
        <p:spPr>
          <a:xfrm>
            <a:off x="508000" y="274638"/>
            <a:ext cx="10845800" cy="1143000"/>
          </a:xfrm>
        </p:spPr>
        <p:txBody>
          <a:bodyPr>
            <a:normAutofit/>
          </a:bodyPr>
          <a:lstStyle/>
          <a:p>
            <a:r>
              <a:rPr lang="en-US" altLang="zh-CN" sz="3600" b="1" kern="0" dirty="0">
                <a:solidFill>
                  <a:srgbClr val="11284B"/>
                </a:solidFill>
                <a:latin typeface="Arial"/>
                <a:cs typeface="Arial"/>
              </a:rPr>
              <a:t>Future Direction #1:</a:t>
            </a:r>
            <a:r>
              <a:rPr lang="zh-CN" altLang="en-US" sz="3600" b="1" kern="0" dirty="0">
                <a:solidFill>
                  <a:srgbClr val="11284B"/>
                </a:solidFill>
                <a:latin typeface="Arial"/>
                <a:cs typeface="Arial"/>
              </a:rPr>
              <a:t> </a:t>
            </a:r>
            <a:r>
              <a:rPr lang="en-US" altLang="zh-CN" sz="3600" b="1" kern="0" dirty="0">
                <a:solidFill>
                  <a:srgbClr val="11284B"/>
                </a:solidFill>
                <a:latin typeface="Arial"/>
                <a:cs typeface="Arial"/>
              </a:rPr>
              <a:t>Multi-modal knowledge graph reasoning</a:t>
            </a:r>
            <a:endParaRPr lang="en-US" sz="3600" b="1" kern="0" dirty="0">
              <a:solidFill>
                <a:srgbClr val="11284B"/>
              </a:solidFill>
              <a:latin typeface="Arial"/>
              <a:cs typeface="Arial"/>
            </a:endParaRPr>
          </a:p>
        </p:txBody>
      </p:sp>
      <p:sp>
        <p:nvSpPr>
          <p:cNvPr id="4" name="Slide Number Placeholder 3">
            <a:extLst>
              <a:ext uri="{FF2B5EF4-FFF2-40B4-BE49-F238E27FC236}">
                <a16:creationId xmlns:a16="http://schemas.microsoft.com/office/drawing/2014/main" id="{F1CF8EC7-D224-1489-7A59-2632116377A8}"/>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41</a:t>
            </a:fld>
            <a:endParaRPr lang="en-US" dirty="0"/>
          </a:p>
        </p:txBody>
      </p:sp>
      <p:sp>
        <p:nvSpPr>
          <p:cNvPr id="12" name="Content Placeholder 2">
            <a:extLst>
              <a:ext uri="{FF2B5EF4-FFF2-40B4-BE49-F238E27FC236}">
                <a16:creationId xmlns:a16="http://schemas.microsoft.com/office/drawing/2014/main" id="{31513C9F-CCA4-F9D4-0A8A-44BD2E9C640A}"/>
              </a:ext>
            </a:extLst>
          </p:cNvPr>
          <p:cNvSpPr>
            <a:spLocks noGrp="1"/>
          </p:cNvSpPr>
          <p:nvPr>
            <p:ph idx="1"/>
          </p:nvPr>
        </p:nvSpPr>
        <p:spPr>
          <a:xfrm>
            <a:off x="508000" y="1600203"/>
            <a:ext cx="6703283"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b="1" kern="0" dirty="0">
                <a:solidFill>
                  <a:schemeClr val="tx1">
                    <a:lumMod val="95000"/>
                    <a:lumOff val="5000"/>
                  </a:schemeClr>
                </a:solidFill>
                <a:latin typeface="Arial" panose="020B0604020202020204" pitchFamily="34" charset="0"/>
                <a:cs typeface="Arial" panose="020B0604020202020204" pitchFamily="34" charset="0"/>
              </a:rPr>
              <a:t>Multi-modal knowledge graph reasoning: </a:t>
            </a: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An emerging research area that combines structured knowledge graphs with unstructured data such as images, videos, audio, and other forms of sensory information.</a:t>
            </a: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b="1"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Possible direction</a:t>
            </a:r>
            <a:r>
              <a:rPr lang="en-US" sz="2400" kern="0" dirty="0">
                <a:solidFill>
                  <a:schemeClr val="tx1">
                    <a:lumMod val="95000"/>
                    <a:lumOff val="5000"/>
                  </a:schemeClr>
                </a:solidFill>
                <a:latin typeface="Arial" panose="020B0604020202020204" pitchFamily="34" charset="0"/>
                <a:cs typeface="Arial" panose="020B0604020202020204" pitchFamily="34" charset="0"/>
              </a:rPr>
              <a:t>: </a:t>
            </a:r>
          </a:p>
          <a:p>
            <a:pPr marL="742950" lvl="1" indent="-285750" fontAlgn="base">
              <a:lnSpc>
                <a:spcPct val="11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Knowledge graph reasoning for Visual and Textual Information</a:t>
            </a:r>
          </a:p>
          <a:p>
            <a:pPr marL="742950" lvl="1" indent="-285750" fontAlgn="base">
              <a:lnSpc>
                <a:spcPct val="11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1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A5773AB7-F160-7975-55C0-8DB13BAB42A4}"/>
              </a:ext>
            </a:extLst>
          </p:cNvPr>
          <p:cNvPicPr>
            <a:picLocks noChangeAspect="1"/>
          </p:cNvPicPr>
          <p:nvPr/>
        </p:nvPicPr>
        <p:blipFill>
          <a:blip r:embed="rId3"/>
          <a:stretch>
            <a:fillRect/>
          </a:stretch>
        </p:blipFill>
        <p:spPr>
          <a:xfrm>
            <a:off x="7447432" y="1567608"/>
            <a:ext cx="4441519" cy="3367819"/>
          </a:xfrm>
          <a:prstGeom prst="rect">
            <a:avLst/>
          </a:prstGeom>
        </p:spPr>
      </p:pic>
    </p:spTree>
    <p:extLst>
      <p:ext uri="{BB962C8B-B14F-4D97-AF65-F5344CB8AC3E}">
        <p14:creationId xmlns:p14="http://schemas.microsoft.com/office/powerpoint/2010/main" val="22916940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3AE7-223E-BBD5-14F3-C7CCA595A66C}"/>
              </a:ext>
            </a:extLst>
          </p:cNvPr>
          <p:cNvSpPr>
            <a:spLocks noGrp="1"/>
          </p:cNvSpPr>
          <p:nvPr>
            <p:ph type="title"/>
          </p:nvPr>
        </p:nvSpPr>
        <p:spPr>
          <a:xfrm>
            <a:off x="508000" y="274638"/>
            <a:ext cx="10845800" cy="1143000"/>
          </a:xfrm>
        </p:spPr>
        <p:txBody>
          <a:bodyPr>
            <a:normAutofit/>
          </a:bodyPr>
          <a:lstStyle/>
          <a:p>
            <a:r>
              <a:rPr lang="en-US" altLang="zh-CN" sz="3600" b="1" kern="0" dirty="0">
                <a:solidFill>
                  <a:srgbClr val="11284B"/>
                </a:solidFill>
                <a:latin typeface="Arial"/>
                <a:cs typeface="Arial"/>
              </a:rPr>
              <a:t>Future Direction #2:</a:t>
            </a:r>
            <a:r>
              <a:rPr lang="zh-CN" altLang="en-US" sz="3600" b="1" kern="0" dirty="0">
                <a:solidFill>
                  <a:srgbClr val="11284B"/>
                </a:solidFill>
                <a:latin typeface="Arial"/>
                <a:cs typeface="Arial"/>
              </a:rPr>
              <a:t> </a:t>
            </a:r>
            <a:r>
              <a:rPr lang="en-US" altLang="zh-CN" sz="3600" b="1" kern="0" dirty="0">
                <a:solidFill>
                  <a:srgbClr val="11284B"/>
                </a:solidFill>
                <a:latin typeface="Arial"/>
                <a:cs typeface="Arial"/>
              </a:rPr>
              <a:t>Retrieval-Augmented Multimodal Language Modeling</a:t>
            </a:r>
            <a:endParaRPr lang="en-US" sz="3600" b="1" kern="0" dirty="0">
              <a:solidFill>
                <a:srgbClr val="11284B"/>
              </a:solidFill>
              <a:latin typeface="Arial"/>
              <a:cs typeface="Arial"/>
            </a:endParaRPr>
          </a:p>
        </p:txBody>
      </p:sp>
      <p:sp>
        <p:nvSpPr>
          <p:cNvPr id="4" name="Slide Number Placeholder 3">
            <a:extLst>
              <a:ext uri="{FF2B5EF4-FFF2-40B4-BE49-F238E27FC236}">
                <a16:creationId xmlns:a16="http://schemas.microsoft.com/office/drawing/2014/main" id="{F1CF8EC7-D224-1489-7A59-2632116377A8}"/>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42</a:t>
            </a:fld>
            <a:endParaRPr lang="en-US" dirty="0"/>
          </a:p>
        </p:txBody>
      </p:sp>
      <p:sp>
        <p:nvSpPr>
          <p:cNvPr id="12" name="Content Placeholder 2">
            <a:extLst>
              <a:ext uri="{FF2B5EF4-FFF2-40B4-BE49-F238E27FC236}">
                <a16:creationId xmlns:a16="http://schemas.microsoft.com/office/drawing/2014/main" id="{31513C9F-CCA4-F9D4-0A8A-44BD2E9C640A}"/>
              </a:ext>
            </a:extLst>
          </p:cNvPr>
          <p:cNvSpPr>
            <a:spLocks noGrp="1"/>
          </p:cNvSpPr>
          <p:nvPr>
            <p:ph idx="1"/>
          </p:nvPr>
        </p:nvSpPr>
        <p:spPr>
          <a:xfrm>
            <a:off x="508000" y="1600203"/>
            <a:ext cx="6157661"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b="1" kern="0" dirty="0">
                <a:solidFill>
                  <a:schemeClr val="tx1">
                    <a:lumMod val="95000"/>
                    <a:lumOff val="5000"/>
                  </a:schemeClr>
                </a:solidFill>
                <a:latin typeface="Arial" panose="020B0604020202020204" pitchFamily="34" charset="0"/>
                <a:cs typeface="Arial" panose="020B0604020202020204" pitchFamily="34" charset="0"/>
              </a:rPr>
              <a:t>Retrieval augmented generation</a:t>
            </a: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An AI framework for improving the quality of LLM-generated responses by grounding the model on external sources</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Mainly focuses on</a:t>
            </a:r>
          </a:p>
          <a:p>
            <a:pPr marL="1257300" lvl="2"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Text data</a:t>
            </a:r>
          </a:p>
          <a:p>
            <a:pPr marL="1257300" lvl="2" indent="-342900" fontAlgn="base">
              <a:lnSpc>
                <a:spcPct val="120000"/>
              </a:lnSpc>
              <a:spcBef>
                <a:spcPct val="20000"/>
              </a:spcBef>
              <a:spcAft>
                <a:spcPct val="0"/>
              </a:spcAft>
              <a:buSzPct val="110000"/>
              <a:buFont typeface="Wingdings" panose="05000000000000000000" pitchFamily="2" charset="2"/>
              <a:buChar char="q"/>
            </a:pPr>
            <a:r>
              <a:rPr lang="en-US" altLang="zh-CN" sz="1600" kern="0" dirty="0">
                <a:solidFill>
                  <a:schemeClr val="tx1">
                    <a:lumMod val="95000"/>
                    <a:lumOff val="5000"/>
                  </a:schemeClr>
                </a:solidFill>
                <a:latin typeface="Arial" panose="020B0604020202020204" pitchFamily="34" charset="0"/>
                <a:cs typeface="Arial" panose="020B0604020202020204" pitchFamily="34" charset="0"/>
              </a:rPr>
              <a:t>G</a:t>
            </a:r>
            <a:r>
              <a:rPr lang="en-US" sz="1600" kern="0" dirty="0">
                <a:solidFill>
                  <a:schemeClr val="tx1">
                    <a:lumMod val="95000"/>
                    <a:lumOff val="5000"/>
                  </a:schemeClr>
                </a:solidFill>
                <a:latin typeface="Arial" panose="020B0604020202020204" pitchFamily="34" charset="0"/>
                <a:cs typeface="Arial" panose="020B0604020202020204" pitchFamily="34" charset="0"/>
              </a:rPr>
              <a:t>raph data</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Possible direction</a:t>
            </a:r>
            <a:r>
              <a:rPr lang="en-US" sz="2400" kern="0" dirty="0">
                <a:solidFill>
                  <a:schemeClr val="tx1">
                    <a:lumMod val="95000"/>
                    <a:lumOff val="5000"/>
                  </a:schemeClr>
                </a:solidFill>
                <a:latin typeface="Arial" panose="020B0604020202020204" pitchFamily="34" charset="0"/>
                <a:cs typeface="Arial" panose="020B0604020202020204" pitchFamily="34" charset="0"/>
              </a:rPr>
              <a:t>: </a:t>
            </a:r>
          </a:p>
          <a:p>
            <a:pPr marL="742950" lvl="1" indent="-285750" fontAlgn="base">
              <a:lnSpc>
                <a:spcPct val="11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Integrate other data types</a:t>
            </a:r>
          </a:p>
          <a:p>
            <a:pPr marL="1200150" lvl="2" indent="-285750" fontAlgn="base">
              <a:lnSpc>
                <a:spcPct val="110000"/>
              </a:lnSpc>
              <a:spcBef>
                <a:spcPct val="20000"/>
              </a:spcBef>
              <a:spcAft>
                <a:spcPct val="0"/>
              </a:spcAft>
              <a:buSzPct val="90000"/>
              <a:buFont typeface="Courier New" panose="02070309020205020404" pitchFamily="49" charset="0"/>
              <a:buChar char="o"/>
            </a:pPr>
            <a:r>
              <a:rPr lang="en-US" sz="1600" kern="0" dirty="0">
                <a:solidFill>
                  <a:schemeClr val="tx1">
                    <a:lumMod val="95000"/>
                    <a:lumOff val="5000"/>
                  </a:schemeClr>
                </a:solidFill>
                <a:latin typeface="Arial" panose="020B0604020202020204" pitchFamily="34" charset="0"/>
                <a:cs typeface="Arial" panose="020B0604020202020204" pitchFamily="34" charset="0"/>
              </a:rPr>
              <a:t>Video, audio, image, spatial temporal data…</a:t>
            </a: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1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1026" name="Picture 2" descr="What is Retrieval Augmented Generation (RAG)? - Pureinsights">
            <a:extLst>
              <a:ext uri="{FF2B5EF4-FFF2-40B4-BE49-F238E27FC236}">
                <a16:creationId xmlns:a16="http://schemas.microsoft.com/office/drawing/2014/main" id="{2E2CAE01-3FA9-31F2-5C07-7625C7343B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76171" y="2356788"/>
            <a:ext cx="5055967" cy="2510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1963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2">
            <a:extLst>
              <a:ext uri="{FF2B5EF4-FFF2-40B4-BE49-F238E27FC236}">
                <a16:creationId xmlns:a16="http://schemas.microsoft.com/office/drawing/2014/main" id="{28596030-219E-F5F0-7BD0-13CE8F482D2C}"/>
              </a:ext>
            </a:extLst>
          </p:cNvPr>
          <p:cNvSpPr txBox="1">
            <a:spLocks/>
          </p:cNvSpPr>
          <p:nvPr/>
        </p:nvSpPr>
        <p:spPr>
          <a:xfrm>
            <a:off x="508000" y="1600203"/>
            <a:ext cx="6703283"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1800" kern="0" dirty="0">
                <a:solidFill>
                  <a:schemeClr val="tx1">
                    <a:lumMod val="95000"/>
                    <a:lumOff val="5000"/>
                  </a:schemeClr>
                </a:solidFill>
                <a:latin typeface="Arial" panose="020B0604020202020204" pitchFamily="34" charset="0"/>
                <a:cs typeface="Arial" panose="020B0604020202020204" pitchFamily="34" charset="0"/>
              </a:rPr>
              <a:t>Knowledge graph reasoning plays a pivotal role in many high-impact applications</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8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1800" kern="0" dirty="0">
                <a:solidFill>
                  <a:schemeClr val="tx1">
                    <a:lumMod val="95000"/>
                    <a:lumOff val="5000"/>
                  </a:schemeClr>
                </a:solidFill>
                <a:latin typeface="Arial" panose="020B0604020202020204" pitchFamily="34" charset="0"/>
                <a:cs typeface="Arial" panose="020B0604020202020204" pitchFamily="34" charset="0"/>
              </a:rPr>
              <a:t>How to build a KG foundation model to solve multiple tasks?</a:t>
            </a:r>
          </a:p>
          <a:p>
            <a:pPr marL="742950" lvl="1" indent="-285750" fontAlgn="base">
              <a:lnSpc>
                <a:spcPct val="110000"/>
              </a:lnSpc>
              <a:spcBef>
                <a:spcPct val="20000"/>
              </a:spcBef>
              <a:spcAft>
                <a:spcPct val="0"/>
              </a:spcAft>
              <a:buSzPct val="90000"/>
              <a:buFont typeface="Courier New" panose="02070309020205020404" pitchFamily="49" charset="0"/>
              <a:buChar char="o"/>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10000"/>
              </a:lnSpc>
              <a:spcBef>
                <a:spcPct val="20000"/>
              </a:spcBef>
              <a:spcAft>
                <a:spcPct val="0"/>
              </a:spcAft>
              <a:buSzPct val="90000"/>
              <a:buFont typeface="Courier New" panose="02070309020205020404" pitchFamily="49" charset="0"/>
              <a:buChar char="o"/>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3" name="Title 2">
            <a:extLst>
              <a:ext uri="{FF2B5EF4-FFF2-40B4-BE49-F238E27FC236}">
                <a16:creationId xmlns:a16="http://schemas.microsoft.com/office/drawing/2014/main" id="{937157E8-C1CA-CE86-1E0A-421B9B6A5DA7}"/>
              </a:ext>
            </a:extLst>
          </p:cNvPr>
          <p:cNvSpPr>
            <a:spLocks noGrp="1"/>
          </p:cNvSpPr>
          <p:nvPr>
            <p:ph type="title"/>
          </p:nvPr>
        </p:nvSpPr>
        <p:spPr/>
        <p:txBody>
          <a:bodyPr>
            <a:normAutofit/>
          </a:bodyPr>
          <a:lstStyle/>
          <a:p>
            <a:r>
              <a:rPr lang="en-US" altLang="zh-CN" sz="3600" b="1" kern="0" dirty="0">
                <a:solidFill>
                  <a:srgbClr val="11284B"/>
                </a:solidFill>
                <a:latin typeface="Arial"/>
                <a:cs typeface="Arial"/>
              </a:rPr>
              <a:t>Future Direction </a:t>
            </a:r>
            <a:r>
              <a:rPr lang="en-US" sz="3600" b="1" kern="0" dirty="0">
                <a:solidFill>
                  <a:srgbClr val="11284B"/>
                </a:solidFill>
                <a:latin typeface="Arial"/>
                <a:cs typeface="Arial"/>
              </a:rPr>
              <a:t>#3 </a:t>
            </a:r>
            <a:r>
              <a:rPr lang="en-US" sz="3600" b="1" kern="0">
                <a:solidFill>
                  <a:srgbClr val="11284B"/>
                </a:solidFill>
                <a:latin typeface="Arial"/>
                <a:cs typeface="Arial"/>
              </a:rPr>
              <a:t>Knowledge </a:t>
            </a:r>
            <a:r>
              <a:rPr lang="en-US" altLang="zh-CN" sz="3600" b="1" kern="0">
                <a:solidFill>
                  <a:srgbClr val="11284B"/>
                </a:solidFill>
                <a:latin typeface="Arial"/>
                <a:cs typeface="Arial"/>
              </a:rPr>
              <a:t>Graph</a:t>
            </a:r>
            <a:r>
              <a:rPr lang="en-US" sz="3600" b="1" kern="0">
                <a:solidFill>
                  <a:srgbClr val="11284B"/>
                </a:solidFill>
                <a:latin typeface="Arial"/>
                <a:cs typeface="Arial"/>
              </a:rPr>
              <a:t> </a:t>
            </a:r>
            <a:r>
              <a:rPr lang="en-US" sz="3600" b="1" kern="0" dirty="0">
                <a:solidFill>
                  <a:srgbClr val="11284B"/>
                </a:solidFill>
                <a:latin typeface="Arial"/>
                <a:cs typeface="Arial"/>
              </a:rPr>
              <a:t>Foundation Models for </a:t>
            </a:r>
            <a:r>
              <a:rPr lang="en-US" altLang="zh-CN" sz="3600" b="1" kern="0" dirty="0">
                <a:solidFill>
                  <a:srgbClr val="11284B"/>
                </a:solidFill>
                <a:latin typeface="Arial"/>
                <a:cs typeface="Arial"/>
              </a:rPr>
              <a:t>Broad Applications </a:t>
            </a:r>
            <a:endParaRPr lang="en-US" sz="3600" b="1" kern="0" dirty="0">
              <a:solidFill>
                <a:srgbClr val="11284B"/>
              </a:solidFill>
              <a:latin typeface="Arial"/>
              <a:cs typeface="Arial"/>
            </a:endParaRPr>
          </a:p>
        </p:txBody>
      </p:sp>
      <p:sp>
        <p:nvSpPr>
          <p:cNvPr id="4" name="Slide Number Placeholder 3">
            <a:extLst>
              <a:ext uri="{FF2B5EF4-FFF2-40B4-BE49-F238E27FC236}">
                <a16:creationId xmlns:a16="http://schemas.microsoft.com/office/drawing/2014/main" id="{1FD9FAB5-4AD5-7DF9-4E5C-F43B98B55BB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43</a:t>
            </a:fld>
            <a:endParaRPr lang="en-US" dirty="0"/>
          </a:p>
        </p:txBody>
      </p:sp>
      <p:pic>
        <p:nvPicPr>
          <p:cNvPr id="53" name="Picture 52">
            <a:extLst>
              <a:ext uri="{FF2B5EF4-FFF2-40B4-BE49-F238E27FC236}">
                <a16:creationId xmlns:a16="http://schemas.microsoft.com/office/drawing/2014/main" id="{40B978C9-50DF-0ECE-FA04-751B37912118}"/>
              </a:ext>
            </a:extLst>
          </p:cNvPr>
          <p:cNvPicPr>
            <a:picLocks noChangeAspect="1"/>
          </p:cNvPicPr>
          <p:nvPr/>
        </p:nvPicPr>
        <p:blipFill>
          <a:blip r:embed="rId3"/>
          <a:stretch>
            <a:fillRect/>
          </a:stretch>
        </p:blipFill>
        <p:spPr>
          <a:xfrm>
            <a:off x="1081864" y="2541787"/>
            <a:ext cx="4806284" cy="1774425"/>
          </a:xfrm>
          <a:prstGeom prst="rect">
            <a:avLst/>
          </a:prstGeom>
        </p:spPr>
      </p:pic>
      <p:sp>
        <p:nvSpPr>
          <p:cNvPr id="2055" name="TextBox 2054">
            <a:extLst>
              <a:ext uri="{FF2B5EF4-FFF2-40B4-BE49-F238E27FC236}">
                <a16:creationId xmlns:a16="http://schemas.microsoft.com/office/drawing/2014/main" id="{5665D1F3-D4B7-C561-67F7-60823B69C243}"/>
              </a:ext>
            </a:extLst>
          </p:cNvPr>
          <p:cNvSpPr txBox="1"/>
          <p:nvPr/>
        </p:nvSpPr>
        <p:spPr>
          <a:xfrm>
            <a:off x="7500642" y="4399266"/>
            <a:ext cx="3963782" cy="369332"/>
          </a:xfrm>
          <a:prstGeom prst="rect">
            <a:avLst/>
          </a:prstGeom>
          <a:noFill/>
        </p:spPr>
        <p:txBody>
          <a:bodyPr wrap="square" rtlCol="0">
            <a:spAutoFit/>
          </a:bodyPr>
          <a:lstStyle/>
          <a:p>
            <a:pPr algn="ctr"/>
            <a:r>
              <a:rPr lang="en-US" dirty="0"/>
              <a:t>Foundation model</a:t>
            </a:r>
          </a:p>
        </p:txBody>
      </p:sp>
      <p:pic>
        <p:nvPicPr>
          <p:cNvPr id="2072" name="Picture 2071">
            <a:extLst>
              <a:ext uri="{FF2B5EF4-FFF2-40B4-BE49-F238E27FC236}">
                <a16:creationId xmlns:a16="http://schemas.microsoft.com/office/drawing/2014/main" id="{E25C9605-7BFB-DDB1-6FA5-E6C0BA741E68}"/>
              </a:ext>
            </a:extLst>
          </p:cNvPr>
          <p:cNvPicPr>
            <a:picLocks noChangeAspect="1"/>
          </p:cNvPicPr>
          <p:nvPr/>
        </p:nvPicPr>
        <p:blipFill>
          <a:blip r:embed="rId4"/>
          <a:stretch>
            <a:fillRect/>
          </a:stretch>
        </p:blipFill>
        <p:spPr>
          <a:xfrm>
            <a:off x="7302166" y="1780188"/>
            <a:ext cx="3963782" cy="2619078"/>
          </a:xfrm>
          <a:prstGeom prst="rect">
            <a:avLst/>
          </a:prstGeom>
        </p:spPr>
      </p:pic>
    </p:spTree>
    <p:extLst>
      <p:ext uri="{BB962C8B-B14F-4D97-AF65-F5344CB8AC3E}">
        <p14:creationId xmlns:p14="http://schemas.microsoft.com/office/powerpoint/2010/main" val="19183318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7C6591-EDA9-AAD5-A69E-02FDC2342C6F}"/>
              </a:ext>
            </a:extLst>
          </p:cNvPr>
          <p:cNvSpPr>
            <a:spLocks noGrp="1"/>
          </p:cNvSpPr>
          <p:nvPr>
            <p:ph type="title"/>
          </p:nvPr>
        </p:nvSpPr>
        <p:spPr/>
        <p:txBody>
          <a:bodyPr>
            <a:normAutofit/>
          </a:bodyPr>
          <a:lstStyle/>
          <a:p>
            <a:pPr fontAlgn="base">
              <a:lnSpc>
                <a:spcPct val="100000"/>
              </a:lnSpc>
              <a:spcAft>
                <a:spcPct val="0"/>
              </a:spcAft>
            </a:pPr>
            <a:r>
              <a:rPr lang="en-US" altLang="zh-CN" sz="4000" b="1" kern="0" dirty="0">
                <a:solidFill>
                  <a:srgbClr val="11284B"/>
                </a:solidFill>
                <a:latin typeface="Arial"/>
                <a:cs typeface="Arial"/>
              </a:rPr>
              <a:t>Summarization</a:t>
            </a:r>
            <a:endParaRPr lang="en-US" sz="4000" b="1" kern="0" dirty="0">
              <a:solidFill>
                <a:srgbClr val="11284B"/>
              </a:solidFill>
              <a:latin typeface="Arial"/>
              <a:cs typeface="Arial"/>
            </a:endParaRPr>
          </a:p>
        </p:txBody>
      </p:sp>
      <p:sp>
        <p:nvSpPr>
          <p:cNvPr id="7" name="Slide Number Placeholder 3">
            <a:extLst>
              <a:ext uri="{FF2B5EF4-FFF2-40B4-BE49-F238E27FC236}">
                <a16:creationId xmlns:a16="http://schemas.microsoft.com/office/drawing/2014/main" id="{0182BB91-A1D2-E3D1-6825-FC8DD562A1D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44</a:t>
            </a:fld>
            <a:endParaRPr lang="en-US" dirty="0"/>
          </a:p>
        </p:txBody>
      </p:sp>
      <p:sp>
        <p:nvSpPr>
          <p:cNvPr id="3" name="Rectangle: Rounded Corners 12">
            <a:extLst>
              <a:ext uri="{FF2B5EF4-FFF2-40B4-BE49-F238E27FC236}">
                <a16:creationId xmlns:a16="http://schemas.microsoft.com/office/drawing/2014/main" id="{F3E4372A-5FF8-9D15-C991-360E7B89762C}"/>
              </a:ext>
            </a:extLst>
          </p:cNvPr>
          <p:cNvSpPr/>
          <p:nvPr/>
        </p:nvSpPr>
        <p:spPr>
          <a:xfrm>
            <a:off x="2561127" y="1510085"/>
            <a:ext cx="7083810" cy="815789"/>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bg1"/>
                </a:solidFill>
              </a:rPr>
              <a:t>New Frontiers of Knowledge Graph Reasoning</a:t>
            </a:r>
          </a:p>
        </p:txBody>
      </p:sp>
      <p:cxnSp>
        <p:nvCxnSpPr>
          <p:cNvPr id="5" name="Connector: Elbow 31">
            <a:extLst>
              <a:ext uri="{FF2B5EF4-FFF2-40B4-BE49-F238E27FC236}">
                <a16:creationId xmlns:a16="http://schemas.microsoft.com/office/drawing/2014/main" id="{763967D9-D736-E8C2-E75B-6E61A43B1639}"/>
              </a:ext>
            </a:extLst>
          </p:cNvPr>
          <p:cNvCxnSpPr>
            <a:cxnSpLocks/>
            <a:stCxn id="3" idx="2"/>
            <a:endCxn id="21" idx="0"/>
          </p:cNvCxnSpPr>
          <p:nvPr/>
        </p:nvCxnSpPr>
        <p:spPr>
          <a:xfrm rot="16200000" flipH="1">
            <a:off x="7708699" y="720207"/>
            <a:ext cx="405520" cy="3616854"/>
          </a:xfrm>
          <a:prstGeom prst="bentConnector3">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0" name="Rectangle: Rounded Corners 5">
            <a:extLst>
              <a:ext uri="{FF2B5EF4-FFF2-40B4-BE49-F238E27FC236}">
                <a16:creationId xmlns:a16="http://schemas.microsoft.com/office/drawing/2014/main" id="{F9F65994-9ED5-1DCE-E032-A12AB97062CD}"/>
              </a:ext>
            </a:extLst>
          </p:cNvPr>
          <p:cNvSpPr/>
          <p:nvPr/>
        </p:nvSpPr>
        <p:spPr>
          <a:xfrm>
            <a:off x="1360293" y="2731394"/>
            <a:ext cx="2266121" cy="1418042"/>
          </a:xfrm>
          <a:prstGeom prst="roundRect">
            <a:avLst/>
          </a:prstGeom>
          <a:solidFill>
            <a:srgbClr val="AD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2" name="TextBox 11">
            <a:extLst>
              <a:ext uri="{FF2B5EF4-FFF2-40B4-BE49-F238E27FC236}">
                <a16:creationId xmlns:a16="http://schemas.microsoft.com/office/drawing/2014/main" id="{C4CFC150-E3CD-14B4-DF6D-5B84E0B50D1C}"/>
              </a:ext>
            </a:extLst>
          </p:cNvPr>
          <p:cNvSpPr txBox="1"/>
          <p:nvPr/>
        </p:nvSpPr>
        <p:spPr>
          <a:xfrm>
            <a:off x="1342200" y="3024916"/>
            <a:ext cx="2266121" cy="830997"/>
          </a:xfrm>
          <a:prstGeom prst="rect">
            <a:avLst/>
          </a:prstGeom>
          <a:noFill/>
        </p:spPr>
        <p:txBody>
          <a:bodyPr wrap="square" rtlCol="0">
            <a:spAutoFit/>
          </a:bodyPr>
          <a:lstStyle/>
          <a:p>
            <a:pPr algn="ctr"/>
            <a:r>
              <a:rPr lang="en-US" sz="1600" b="1" dirty="0"/>
              <a:t>Neural Reasoning for Natural Language Questions</a:t>
            </a:r>
          </a:p>
        </p:txBody>
      </p:sp>
      <p:sp>
        <p:nvSpPr>
          <p:cNvPr id="13" name="Rectangle: Rounded Corners 5">
            <a:extLst>
              <a:ext uri="{FF2B5EF4-FFF2-40B4-BE49-F238E27FC236}">
                <a16:creationId xmlns:a16="http://schemas.microsoft.com/office/drawing/2014/main" id="{8689ABF4-FFB2-31A9-4330-72194DE41ED4}"/>
              </a:ext>
            </a:extLst>
          </p:cNvPr>
          <p:cNvSpPr/>
          <p:nvPr/>
        </p:nvSpPr>
        <p:spPr>
          <a:xfrm>
            <a:off x="3769138" y="2731395"/>
            <a:ext cx="2266121" cy="1418042"/>
          </a:xfrm>
          <a:prstGeom prst="roundRect">
            <a:avLst/>
          </a:prstGeom>
          <a:solidFill>
            <a:srgbClr val="AD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15" name="TextBox 14">
            <a:extLst>
              <a:ext uri="{FF2B5EF4-FFF2-40B4-BE49-F238E27FC236}">
                <a16:creationId xmlns:a16="http://schemas.microsoft.com/office/drawing/2014/main" id="{D37ED1FE-EA93-62C9-36B7-778D6CC23FFA}"/>
              </a:ext>
            </a:extLst>
          </p:cNvPr>
          <p:cNvSpPr txBox="1"/>
          <p:nvPr/>
        </p:nvSpPr>
        <p:spPr>
          <a:xfrm>
            <a:off x="3680070" y="3099348"/>
            <a:ext cx="2460436" cy="584775"/>
          </a:xfrm>
          <a:prstGeom prst="rect">
            <a:avLst/>
          </a:prstGeom>
          <a:noFill/>
        </p:spPr>
        <p:txBody>
          <a:bodyPr wrap="square" rtlCol="0">
            <a:spAutoFit/>
          </a:bodyPr>
          <a:lstStyle/>
          <a:p>
            <a:pPr algn="ctr"/>
            <a:r>
              <a:rPr lang="en-US" sz="1600" b="1" dirty="0"/>
              <a:t>Neural Reasoning for Logical </a:t>
            </a:r>
            <a:r>
              <a:rPr lang="en-US" altLang="zh-CN" sz="1600" b="1" dirty="0"/>
              <a:t>Queries</a:t>
            </a:r>
            <a:endParaRPr lang="en-US" sz="1600" b="1" dirty="0"/>
          </a:p>
        </p:txBody>
      </p:sp>
      <p:sp>
        <p:nvSpPr>
          <p:cNvPr id="18" name="Rectangle: Rounded Corners 5">
            <a:extLst>
              <a:ext uri="{FF2B5EF4-FFF2-40B4-BE49-F238E27FC236}">
                <a16:creationId xmlns:a16="http://schemas.microsoft.com/office/drawing/2014/main" id="{9AEF3528-880E-5378-55B5-D1C381D9472D}"/>
              </a:ext>
            </a:extLst>
          </p:cNvPr>
          <p:cNvSpPr/>
          <p:nvPr/>
        </p:nvSpPr>
        <p:spPr>
          <a:xfrm>
            <a:off x="6177982" y="2731393"/>
            <a:ext cx="2266121" cy="1418044"/>
          </a:xfrm>
          <a:prstGeom prst="roundRect">
            <a:avLst/>
          </a:prstGeom>
          <a:solidFill>
            <a:srgbClr val="AD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0" name="TextBox 19">
            <a:extLst>
              <a:ext uri="{FF2B5EF4-FFF2-40B4-BE49-F238E27FC236}">
                <a16:creationId xmlns:a16="http://schemas.microsoft.com/office/drawing/2014/main" id="{FB591FF2-27CE-AF14-C1FD-D960418C2A31}"/>
              </a:ext>
            </a:extLst>
          </p:cNvPr>
          <p:cNvSpPr txBox="1"/>
          <p:nvPr/>
        </p:nvSpPr>
        <p:spPr>
          <a:xfrm>
            <a:off x="6177982" y="3006125"/>
            <a:ext cx="2266121" cy="830997"/>
          </a:xfrm>
          <a:prstGeom prst="rect">
            <a:avLst/>
          </a:prstGeom>
          <a:noFill/>
        </p:spPr>
        <p:txBody>
          <a:bodyPr wrap="square" rtlCol="0">
            <a:spAutoFit/>
          </a:bodyPr>
          <a:lstStyle/>
          <a:p>
            <a:pPr algn="ctr"/>
            <a:r>
              <a:rPr lang="en-US" sz="1600" b="1" dirty="0"/>
              <a:t>Neural Reasoning Beyond Entities and Relations</a:t>
            </a:r>
          </a:p>
        </p:txBody>
      </p:sp>
      <p:sp>
        <p:nvSpPr>
          <p:cNvPr id="21" name="Rectangle: Rounded Corners 5">
            <a:extLst>
              <a:ext uri="{FF2B5EF4-FFF2-40B4-BE49-F238E27FC236}">
                <a16:creationId xmlns:a16="http://schemas.microsoft.com/office/drawing/2014/main" id="{2BA8EE85-1751-472A-BB6F-1BECA684B003}"/>
              </a:ext>
            </a:extLst>
          </p:cNvPr>
          <p:cNvSpPr/>
          <p:nvPr/>
        </p:nvSpPr>
        <p:spPr>
          <a:xfrm>
            <a:off x="8586825" y="2731394"/>
            <a:ext cx="2266121" cy="1418044"/>
          </a:xfrm>
          <a:prstGeom prst="roundRect">
            <a:avLst/>
          </a:prstGeom>
          <a:solidFill>
            <a:srgbClr val="ADB2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a:p>
            <a:pPr algn="ctr"/>
            <a:endParaRPr lang="en-US" dirty="0">
              <a:solidFill>
                <a:schemeClr val="tx1"/>
              </a:solidFill>
            </a:endParaRPr>
          </a:p>
        </p:txBody>
      </p:sp>
      <p:sp>
        <p:nvSpPr>
          <p:cNvPr id="23" name="TextBox 22">
            <a:extLst>
              <a:ext uri="{FF2B5EF4-FFF2-40B4-BE49-F238E27FC236}">
                <a16:creationId xmlns:a16="http://schemas.microsoft.com/office/drawing/2014/main" id="{2B4F5EFE-D7F6-0559-5F4C-31BA1286DE22}"/>
              </a:ext>
            </a:extLst>
          </p:cNvPr>
          <p:cNvSpPr txBox="1"/>
          <p:nvPr/>
        </p:nvSpPr>
        <p:spPr>
          <a:xfrm>
            <a:off x="8586825" y="3215319"/>
            <a:ext cx="2266121" cy="338554"/>
          </a:xfrm>
          <a:prstGeom prst="rect">
            <a:avLst/>
          </a:prstGeom>
          <a:noFill/>
        </p:spPr>
        <p:txBody>
          <a:bodyPr wrap="square" rtlCol="0">
            <a:spAutoFit/>
          </a:bodyPr>
          <a:lstStyle/>
          <a:p>
            <a:pPr algn="ctr"/>
            <a:r>
              <a:rPr lang="en-US" sz="1600" b="1" dirty="0"/>
              <a:t>LLM+KGR</a:t>
            </a:r>
          </a:p>
        </p:txBody>
      </p:sp>
      <p:cxnSp>
        <p:nvCxnSpPr>
          <p:cNvPr id="24" name="Elbow Connector 41">
            <a:extLst>
              <a:ext uri="{FF2B5EF4-FFF2-40B4-BE49-F238E27FC236}">
                <a16:creationId xmlns:a16="http://schemas.microsoft.com/office/drawing/2014/main" id="{0214BA53-ABFC-DF5D-75D5-275AE6AEE554}"/>
              </a:ext>
            </a:extLst>
          </p:cNvPr>
          <p:cNvCxnSpPr>
            <a:cxnSpLocks/>
            <a:stCxn id="3" idx="2"/>
            <a:endCxn id="10" idx="0"/>
          </p:cNvCxnSpPr>
          <p:nvPr/>
        </p:nvCxnSpPr>
        <p:spPr>
          <a:xfrm rot="5400000">
            <a:off x="4095433" y="723795"/>
            <a:ext cx="405520" cy="3609678"/>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cxnSp>
        <p:nvCxnSpPr>
          <p:cNvPr id="26" name="Elbow Connector 45">
            <a:extLst>
              <a:ext uri="{FF2B5EF4-FFF2-40B4-BE49-F238E27FC236}">
                <a16:creationId xmlns:a16="http://schemas.microsoft.com/office/drawing/2014/main" id="{C160DB30-9F04-751E-C18A-1323D7D7AA1C}"/>
              </a:ext>
            </a:extLst>
          </p:cNvPr>
          <p:cNvCxnSpPr>
            <a:cxnSpLocks/>
            <a:stCxn id="3" idx="2"/>
            <a:endCxn id="18" idx="0"/>
          </p:cNvCxnSpPr>
          <p:nvPr/>
        </p:nvCxnSpPr>
        <p:spPr>
          <a:xfrm rot="16200000" flipH="1">
            <a:off x="6504278" y="1924627"/>
            <a:ext cx="405519" cy="1208011"/>
          </a:xfrm>
          <a:prstGeom prst="bentConnector3">
            <a:avLst/>
          </a:prstGeom>
          <a:ln w="25400">
            <a:tailEnd type="triangle"/>
          </a:ln>
        </p:spPr>
        <p:style>
          <a:lnRef idx="1">
            <a:schemeClr val="dk1"/>
          </a:lnRef>
          <a:fillRef idx="0">
            <a:schemeClr val="dk1"/>
          </a:fillRef>
          <a:effectRef idx="0">
            <a:schemeClr val="dk1"/>
          </a:effectRef>
          <a:fontRef idx="minor">
            <a:schemeClr val="tx1"/>
          </a:fontRef>
        </p:style>
      </p:cxnSp>
      <p:cxnSp>
        <p:nvCxnSpPr>
          <p:cNvPr id="17" name="Elbow Connector 45">
            <a:extLst>
              <a:ext uri="{FF2B5EF4-FFF2-40B4-BE49-F238E27FC236}">
                <a16:creationId xmlns:a16="http://schemas.microsoft.com/office/drawing/2014/main" id="{CA1D7CA3-EF71-7DA1-9727-F06EE921D223}"/>
              </a:ext>
            </a:extLst>
          </p:cNvPr>
          <p:cNvCxnSpPr>
            <a:cxnSpLocks/>
            <a:stCxn id="3" idx="2"/>
            <a:endCxn id="13" idx="0"/>
          </p:cNvCxnSpPr>
          <p:nvPr/>
        </p:nvCxnSpPr>
        <p:spPr>
          <a:xfrm rot="5400000">
            <a:off x="5299856" y="1928218"/>
            <a:ext cx="405521" cy="1200833"/>
          </a:xfrm>
          <a:prstGeom prst="bentConnector3">
            <a:avLst>
              <a:gd name="adj1" fmla="val 50000"/>
            </a:avLst>
          </a:prstGeom>
          <a:ln w="254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5314478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3AE7-223E-BBD5-14F3-C7CCA595A66C}"/>
              </a:ext>
            </a:extLst>
          </p:cNvPr>
          <p:cNvSpPr>
            <a:spLocks noGrp="1"/>
          </p:cNvSpPr>
          <p:nvPr>
            <p:ph type="title"/>
          </p:nvPr>
        </p:nvSpPr>
        <p:spPr>
          <a:xfrm>
            <a:off x="508000" y="274638"/>
            <a:ext cx="10845800" cy="1143000"/>
          </a:xfrm>
        </p:spPr>
        <p:txBody>
          <a:bodyPr>
            <a:normAutofit/>
          </a:bodyPr>
          <a:lstStyle/>
          <a:p>
            <a:r>
              <a:rPr lang="en-US" altLang="zh-CN" sz="3600" b="1" kern="0" dirty="0">
                <a:solidFill>
                  <a:srgbClr val="11284B"/>
                </a:solidFill>
                <a:latin typeface="Arial"/>
                <a:cs typeface="Arial"/>
              </a:rPr>
              <a:t>Resources</a:t>
            </a:r>
            <a:endParaRPr lang="en-US" sz="3600" b="1" kern="0" dirty="0">
              <a:solidFill>
                <a:srgbClr val="11284B"/>
              </a:solidFill>
              <a:latin typeface="Arial"/>
              <a:cs typeface="Arial"/>
            </a:endParaRPr>
          </a:p>
        </p:txBody>
      </p:sp>
      <p:sp>
        <p:nvSpPr>
          <p:cNvPr id="4" name="Slide Number Placeholder 3">
            <a:extLst>
              <a:ext uri="{FF2B5EF4-FFF2-40B4-BE49-F238E27FC236}">
                <a16:creationId xmlns:a16="http://schemas.microsoft.com/office/drawing/2014/main" id="{F1CF8EC7-D224-1489-7A59-2632116377A8}"/>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45</a:t>
            </a:fld>
            <a:endParaRPr lang="en-US" dirty="0"/>
          </a:p>
        </p:txBody>
      </p:sp>
      <p:sp>
        <p:nvSpPr>
          <p:cNvPr id="12" name="Content Placeholder 2">
            <a:extLst>
              <a:ext uri="{FF2B5EF4-FFF2-40B4-BE49-F238E27FC236}">
                <a16:creationId xmlns:a16="http://schemas.microsoft.com/office/drawing/2014/main" id="{31513C9F-CCA4-F9D4-0A8A-44BD2E9C640A}"/>
              </a:ext>
            </a:extLst>
          </p:cNvPr>
          <p:cNvSpPr>
            <a:spLocks noGrp="1"/>
          </p:cNvSpPr>
          <p:nvPr>
            <p:ph idx="1"/>
          </p:nvPr>
        </p:nvSpPr>
        <p:spPr>
          <a:xfrm>
            <a:off x="508000" y="1600203"/>
            <a:ext cx="11231716" cy="4525963"/>
          </a:xfrm>
        </p:spPr>
        <p:txBody>
          <a:bodyPr>
            <a:normAutofit fontScale="85000" lnSpcReduction="20000"/>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b="1" kern="0" dirty="0">
                <a:solidFill>
                  <a:schemeClr val="tx1">
                    <a:lumMod val="95000"/>
                    <a:lumOff val="5000"/>
                  </a:schemeClr>
                </a:solidFill>
                <a:latin typeface="Arial" panose="020B0604020202020204" pitchFamily="34" charset="0"/>
                <a:cs typeface="Arial" panose="020B0604020202020204" pitchFamily="34" charset="0"/>
              </a:rPr>
              <a:t>Datasets: </a:t>
            </a:r>
            <a:r>
              <a:rPr lang="en-US" altLang="zh-CN" sz="2400" kern="0" dirty="0">
                <a:solidFill>
                  <a:schemeClr val="tx1">
                    <a:lumMod val="95000"/>
                    <a:lumOff val="5000"/>
                  </a:schemeClr>
                </a:solidFill>
                <a:latin typeface="Arial" panose="020B0604020202020204" pitchFamily="34" charset="0"/>
                <a:cs typeface="Arial" panose="020B0604020202020204" pitchFamily="34" charset="0"/>
                <a:hlinkClick r:id="rId3"/>
              </a:rPr>
              <a:t>https://github.com/LIANGKE23/Awesome-Knowledge-Graph-Reasoning#datasets-</a:t>
            </a:r>
            <a:endParaRPr lang="en-US" altLang="zh-CN" sz="2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b="1" kern="0" dirty="0">
                <a:solidFill>
                  <a:schemeClr val="tx1">
                    <a:lumMod val="95000"/>
                    <a:lumOff val="5000"/>
                  </a:schemeClr>
                </a:solidFill>
                <a:latin typeface="Arial" panose="020B0604020202020204" pitchFamily="34" charset="0"/>
                <a:cs typeface="Arial" panose="020B0604020202020204" pitchFamily="34" charset="0"/>
              </a:rPr>
              <a:t>Code</a:t>
            </a:r>
            <a:r>
              <a:rPr lang="en-US" sz="2200" b="1" kern="0" dirty="0">
                <a:solidFill>
                  <a:schemeClr val="tx1">
                    <a:lumMod val="95000"/>
                    <a:lumOff val="5000"/>
                  </a:schemeClr>
                </a:solidFill>
                <a:latin typeface="Arial" panose="020B0604020202020204" pitchFamily="34" charset="0"/>
                <a:cs typeface="Arial" panose="020B0604020202020204" pitchFamily="34" charset="0"/>
              </a:rPr>
              <a:t>: </a:t>
            </a:r>
            <a:r>
              <a:rPr lang="en-US" sz="2400" kern="0" dirty="0">
                <a:solidFill>
                  <a:schemeClr val="tx1">
                    <a:lumMod val="95000"/>
                    <a:lumOff val="5000"/>
                  </a:schemeClr>
                </a:solidFill>
                <a:latin typeface="Arial" panose="020B0604020202020204" pitchFamily="34" charset="0"/>
                <a:cs typeface="Arial" panose="020B0604020202020204" pitchFamily="34" charset="0"/>
              </a:rPr>
              <a:t>https://github.com/uma-pi1/kge</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Surveys: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J. Zhang, B. Chen, L. Zhang, X. Ke, H. Ding. Neural, symbolic and neural-symbolic reasoning on knowledge graphs. AI Open, 2021.</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s-ES" sz="2000" kern="0" dirty="0">
                <a:solidFill>
                  <a:schemeClr val="tx1">
                    <a:lumMod val="95000"/>
                    <a:lumOff val="5000"/>
                  </a:schemeClr>
                </a:solidFill>
                <a:latin typeface="Arial" panose="020B0604020202020204" pitchFamily="34" charset="0"/>
                <a:cs typeface="Arial" panose="020B0604020202020204" pitchFamily="34" charset="0"/>
              </a:rPr>
              <a:t>X Chen, S Jia, Y Xiang. </a:t>
            </a:r>
            <a:r>
              <a:rPr lang="en-US" sz="2000" kern="0" dirty="0">
                <a:solidFill>
                  <a:schemeClr val="tx1">
                    <a:lumMod val="95000"/>
                    <a:lumOff val="5000"/>
                  </a:schemeClr>
                </a:solidFill>
                <a:latin typeface="Arial" panose="020B0604020202020204" pitchFamily="34" charset="0"/>
                <a:cs typeface="Arial" panose="020B0604020202020204" pitchFamily="34" charset="0"/>
              </a:rPr>
              <a:t>A review: Knowledge reasoning over knowledge graph. Expert Systems with Applications, 2020.</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K. Liang, L. Meng, M. Liu, Y. Liu, W. Tu, S. Wang, S. Zhou, X. Liu, F. Sun. A Survey of Knowledge Graph Reasoning on Graph Types: Static, Dynamic, and Multimodal. </a:t>
            </a:r>
            <a:r>
              <a:rPr lang="en-US" sz="2000" kern="0" dirty="0" err="1">
                <a:solidFill>
                  <a:schemeClr val="tx1">
                    <a:lumMod val="95000"/>
                    <a:lumOff val="5000"/>
                  </a:schemeClr>
                </a:solidFill>
                <a:latin typeface="Arial" panose="020B0604020202020204" pitchFamily="34" charset="0"/>
                <a:cs typeface="Arial" panose="020B0604020202020204" pitchFamily="34" charset="0"/>
              </a:rPr>
              <a:t>arXiv</a:t>
            </a:r>
            <a:r>
              <a:rPr lang="en-US" sz="2000" kern="0" dirty="0">
                <a:solidFill>
                  <a:schemeClr val="tx1">
                    <a:lumMod val="95000"/>
                    <a:lumOff val="5000"/>
                  </a:schemeClr>
                </a:solidFill>
                <a:latin typeface="Arial" panose="020B0604020202020204" pitchFamily="34" charset="0"/>
                <a:cs typeface="Arial" panose="020B0604020202020204" pitchFamily="34" charset="0"/>
              </a:rPr>
              <a:t>, 2023. </a:t>
            </a:r>
          </a:p>
          <a:p>
            <a:pPr marL="342900" indent="-342900" fontAlgn="base">
              <a:lnSpc>
                <a:spcPct val="130000"/>
              </a:lnSpc>
              <a:spcBef>
                <a:spcPct val="20000"/>
              </a:spcBef>
              <a:spcAft>
                <a:spcPct val="0"/>
              </a:spcAft>
              <a:buSzPct val="110000"/>
              <a:buFont typeface="Wingdings" panose="05000000000000000000" pitchFamily="2" charset="2"/>
              <a:buChar char="q"/>
            </a:pPr>
            <a:r>
              <a:rPr lang="en-US" sz="2200" b="1" kern="0" dirty="0">
                <a:solidFill>
                  <a:schemeClr val="tx1">
                    <a:lumMod val="95000"/>
                    <a:lumOff val="5000"/>
                  </a:schemeClr>
                </a:solidFill>
                <a:latin typeface="Arial" panose="020B0604020202020204" pitchFamily="34" charset="0"/>
                <a:cs typeface="Arial" panose="020B0604020202020204" pitchFamily="34" charset="0"/>
              </a:rPr>
              <a:t>Related tutorials</a:t>
            </a:r>
            <a:r>
              <a:rPr lang="zh-CN" altLang="en-US" sz="2200" b="1" kern="0" dirty="0">
                <a:solidFill>
                  <a:schemeClr val="tx1">
                    <a:lumMod val="95000"/>
                    <a:lumOff val="5000"/>
                  </a:schemeClr>
                </a:solidFill>
                <a:latin typeface="Arial" panose="020B0604020202020204" pitchFamily="34" charset="0"/>
                <a:cs typeface="Arial" panose="020B0604020202020204" pitchFamily="34" charset="0"/>
              </a:rPr>
              <a:t>：</a:t>
            </a:r>
            <a:endParaRPr lang="en-US" sz="2200" b="1"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Reasoning on Knowledge Graphs: Symbolic or Neural?</a:t>
            </a:r>
          </a:p>
          <a:p>
            <a:pPr lvl="2" fontAlgn="base">
              <a:lnSpc>
                <a:spcPct val="100000"/>
              </a:lnSpc>
              <a:spcAft>
                <a:spcPct val="0"/>
              </a:spcAft>
              <a:buSzPct val="90000"/>
            </a:pPr>
            <a:r>
              <a:rPr lang="en-US" sz="2100" dirty="0">
                <a:latin typeface="Arial" panose="020B0604020202020204" pitchFamily="34" charset="0"/>
                <a:cs typeface="Arial" panose="020B0604020202020204" pitchFamily="34" charset="0"/>
                <a:hlinkClick r:id="rId4">
                  <a:extLst>
                    <a:ext uri="{A12FA001-AC4F-418D-AE19-62706E023703}">
                      <ahyp:hlinkClr xmlns:ahyp="http://schemas.microsoft.com/office/drawing/2018/hyperlinkcolor" val="tx"/>
                    </a:ext>
                  </a:extLst>
                </a:hlinkClick>
              </a:rPr>
              <a:t>https://aaai2022kgreasoning.github.io/</a:t>
            </a:r>
            <a:endParaRPr lang="en-US" sz="2100" dirty="0">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Rule Induction and Reasoning in Knowledge Graphs</a:t>
            </a:r>
          </a:p>
          <a:p>
            <a:pPr lvl="2" fontAlgn="base">
              <a:lnSpc>
                <a:spcPct val="100000"/>
              </a:lnSpc>
              <a:spcAft>
                <a:spcPct val="0"/>
              </a:spcAft>
              <a:buSzPct val="90000"/>
            </a:pPr>
            <a:r>
              <a:rPr lang="en-US" sz="2100" dirty="0">
                <a:latin typeface="Arial" panose="020B0604020202020204" pitchFamily="34" charset="0"/>
                <a:cs typeface="Arial" panose="020B0604020202020204" pitchFamily="34" charset="0"/>
              </a:rPr>
              <a:t>https://www.youtube.com/watch?v=CanRy4NhMGQ</a:t>
            </a:r>
          </a:p>
        </p:txBody>
      </p:sp>
    </p:spTree>
    <p:extLst>
      <p:ext uri="{BB962C8B-B14F-4D97-AF65-F5344CB8AC3E}">
        <p14:creationId xmlns:p14="http://schemas.microsoft.com/office/powerpoint/2010/main" val="198582250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3AE7-223E-BBD5-14F3-C7CCA595A66C}"/>
              </a:ext>
            </a:extLst>
          </p:cNvPr>
          <p:cNvSpPr>
            <a:spLocks noGrp="1"/>
          </p:cNvSpPr>
          <p:nvPr>
            <p:ph type="title"/>
          </p:nvPr>
        </p:nvSpPr>
        <p:spPr>
          <a:xfrm>
            <a:off x="508000" y="274638"/>
            <a:ext cx="10845800" cy="1143000"/>
          </a:xfrm>
        </p:spPr>
        <p:txBody>
          <a:bodyPr>
            <a:normAutofit/>
          </a:bodyPr>
          <a:lstStyle/>
          <a:p>
            <a:r>
              <a:rPr lang="en-US" altLang="zh-CN" sz="3600" b="1" kern="0" dirty="0">
                <a:solidFill>
                  <a:srgbClr val="11284B"/>
                </a:solidFill>
                <a:latin typeface="Arial"/>
                <a:cs typeface="Arial"/>
              </a:rPr>
              <a:t>Acknowledgements</a:t>
            </a:r>
            <a:endParaRPr lang="en-US" sz="3600" b="1" kern="0" dirty="0">
              <a:solidFill>
                <a:srgbClr val="11284B"/>
              </a:solidFill>
              <a:latin typeface="Arial"/>
              <a:cs typeface="Arial"/>
            </a:endParaRPr>
          </a:p>
        </p:txBody>
      </p:sp>
      <p:sp>
        <p:nvSpPr>
          <p:cNvPr id="4" name="Slide Number Placeholder 3">
            <a:extLst>
              <a:ext uri="{FF2B5EF4-FFF2-40B4-BE49-F238E27FC236}">
                <a16:creationId xmlns:a16="http://schemas.microsoft.com/office/drawing/2014/main" id="{F1CF8EC7-D224-1489-7A59-2632116377A8}"/>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46</a:t>
            </a:fld>
            <a:endParaRPr lang="en-US" dirty="0"/>
          </a:p>
        </p:txBody>
      </p:sp>
      <p:sp>
        <p:nvSpPr>
          <p:cNvPr id="12" name="Content Placeholder 2">
            <a:extLst>
              <a:ext uri="{FF2B5EF4-FFF2-40B4-BE49-F238E27FC236}">
                <a16:creationId xmlns:a16="http://schemas.microsoft.com/office/drawing/2014/main" id="{31513C9F-CCA4-F9D4-0A8A-44BD2E9C640A}"/>
              </a:ext>
            </a:extLst>
          </p:cNvPr>
          <p:cNvSpPr>
            <a:spLocks noGrp="1"/>
          </p:cNvSpPr>
          <p:nvPr>
            <p:ph idx="1"/>
          </p:nvPr>
        </p:nvSpPr>
        <p:spPr>
          <a:xfrm>
            <a:off x="508000" y="1600203"/>
            <a:ext cx="1168400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altLang="zh-CN" sz="2400" kern="0" dirty="0">
                <a:solidFill>
                  <a:schemeClr val="tx1">
                    <a:lumMod val="95000"/>
                    <a:lumOff val="5000"/>
                  </a:schemeClr>
                </a:solidFill>
                <a:latin typeface="Arial" panose="020B0604020202020204" pitchFamily="34" charset="0"/>
                <a:cs typeface="Arial" panose="020B0604020202020204" pitchFamily="34" charset="0"/>
              </a:rPr>
              <a:t>Part of the slides are credited to the following authors </a:t>
            </a:r>
            <a:r>
              <a:rPr lang="en-US" altLang="zh-CN" sz="2100" kern="0" dirty="0">
                <a:solidFill>
                  <a:schemeClr val="tx1">
                    <a:lumMod val="95000"/>
                    <a:lumOff val="5000"/>
                  </a:schemeClr>
                </a:solidFill>
                <a:latin typeface="Arial" panose="020B0604020202020204" pitchFamily="34" charset="0"/>
                <a:cs typeface="Arial" panose="020B0604020202020204" pitchFamily="34" charset="0"/>
              </a:rPr>
              <a:t>(in alphabetic order of last name)</a:t>
            </a:r>
            <a:endParaRPr lang="en-US" sz="22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Endri Kacupaj (</a:t>
            </a:r>
            <a:r>
              <a:rPr lang="en-US" sz="2000" kern="0" dirty="0" err="1">
                <a:solidFill>
                  <a:schemeClr val="tx1">
                    <a:lumMod val="95000"/>
                    <a:lumOff val="5000"/>
                  </a:schemeClr>
                </a:solidFill>
                <a:latin typeface="Arial" panose="020B0604020202020204" pitchFamily="34" charset="0"/>
                <a:cs typeface="Arial" panose="020B0604020202020204" pitchFamily="34" charset="0"/>
              </a:rPr>
              <a:t>Cerence</a:t>
            </a:r>
            <a:r>
              <a:rPr lang="en-US" sz="2000" kern="0" dirty="0">
                <a:solidFill>
                  <a:schemeClr val="tx1">
                    <a:lumMod val="95000"/>
                    <a:lumOff val="5000"/>
                  </a:schemeClr>
                </a:solidFill>
                <a:latin typeface="Arial" panose="020B0604020202020204" pitchFamily="34" charset="0"/>
                <a:cs typeface="Arial" panose="020B0604020202020204" pitchFamily="34" charset="0"/>
              </a:rPr>
              <a:t>)</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Magdalena Kaiser (Max-Planck-</a:t>
            </a:r>
            <a:r>
              <a:rPr lang="en-US" sz="2000" kern="0" dirty="0" err="1">
                <a:solidFill>
                  <a:schemeClr val="tx1">
                    <a:lumMod val="95000"/>
                    <a:lumOff val="5000"/>
                  </a:schemeClr>
                </a:solidFill>
                <a:latin typeface="Arial" panose="020B0604020202020204" pitchFamily="34" charset="0"/>
                <a:cs typeface="Arial" panose="020B0604020202020204" pitchFamily="34" charset="0"/>
              </a:rPr>
              <a:t>Institut</a:t>
            </a:r>
            <a:r>
              <a:rPr lang="en-US" sz="2000" kern="0" dirty="0">
                <a:solidFill>
                  <a:schemeClr val="tx1">
                    <a:lumMod val="95000"/>
                    <a:lumOff val="5000"/>
                  </a:schemeClr>
                </a:solidFill>
                <a:latin typeface="Arial" panose="020B0604020202020204" pitchFamily="34" charset="0"/>
                <a:cs typeface="Arial" panose="020B0604020202020204" pitchFamily="34" charset="0"/>
              </a:rPr>
              <a:t> für </a:t>
            </a:r>
            <a:r>
              <a:rPr lang="en-US" sz="2000" kern="0" dirty="0" err="1">
                <a:solidFill>
                  <a:schemeClr val="tx1">
                    <a:lumMod val="95000"/>
                    <a:lumOff val="5000"/>
                  </a:schemeClr>
                </a:solidFill>
                <a:latin typeface="Arial" panose="020B0604020202020204" pitchFamily="34" charset="0"/>
                <a:cs typeface="Arial" panose="020B0604020202020204" pitchFamily="34" charset="0"/>
              </a:rPr>
              <a:t>Informatik</a:t>
            </a:r>
            <a:r>
              <a:rPr lang="en-US" sz="2000" kern="0" dirty="0">
                <a:solidFill>
                  <a:schemeClr val="tx1">
                    <a:lumMod val="95000"/>
                    <a:lumOff val="5000"/>
                  </a:schemeClr>
                </a:solidFill>
                <a:latin typeface="Arial" panose="020B0604020202020204" pitchFamily="34" charset="0"/>
                <a:cs typeface="Arial" panose="020B0604020202020204" pitchFamily="34" charset="0"/>
              </a:rPr>
              <a:t>)</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Jure </a:t>
            </a:r>
            <a:r>
              <a:rPr lang="en-US" sz="2000" kern="0" dirty="0" err="1">
                <a:solidFill>
                  <a:schemeClr val="tx1">
                    <a:lumMod val="95000"/>
                    <a:lumOff val="5000"/>
                  </a:schemeClr>
                </a:solidFill>
                <a:latin typeface="Arial" panose="020B0604020202020204" pitchFamily="34" charset="0"/>
                <a:cs typeface="Arial" panose="020B0604020202020204" pitchFamily="34" charset="0"/>
              </a:rPr>
              <a:t>Leskovec</a:t>
            </a:r>
            <a:r>
              <a:rPr lang="en-US" sz="2000" kern="0" dirty="0">
                <a:solidFill>
                  <a:schemeClr val="tx1">
                    <a:lumMod val="95000"/>
                    <a:lumOff val="5000"/>
                  </a:schemeClr>
                </a:solidFill>
                <a:latin typeface="Arial" panose="020B0604020202020204" pitchFamily="34" charset="0"/>
                <a:cs typeface="Arial" panose="020B0604020202020204" pitchFamily="34" charset="0"/>
              </a:rPr>
              <a:t> (Stanford University)</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err="1">
                <a:solidFill>
                  <a:schemeClr val="tx1">
                    <a:lumMod val="95000"/>
                    <a:lumOff val="5000"/>
                  </a:schemeClr>
                </a:solidFill>
                <a:latin typeface="Arial" panose="020B0604020202020204" pitchFamily="34" charset="0"/>
                <a:cs typeface="Arial" panose="020B0604020202020204" pitchFamily="34" charset="0"/>
              </a:rPr>
              <a:t>Apoorv</a:t>
            </a:r>
            <a:r>
              <a:rPr lang="en-US" sz="2000" kern="0" dirty="0">
                <a:solidFill>
                  <a:schemeClr val="tx1">
                    <a:lumMod val="95000"/>
                    <a:lumOff val="5000"/>
                  </a:schemeClr>
                </a:solidFill>
                <a:latin typeface="Arial" panose="020B0604020202020204" pitchFamily="34" charset="0"/>
                <a:cs typeface="Arial" panose="020B0604020202020204" pitchFamily="34" charset="0"/>
              </a:rPr>
              <a:t> Saxena (Adobe)</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Komal K. Teru (The Vanguard Group)</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If you would like to re-use these slides, please contact the original authors</a:t>
            </a:r>
          </a:p>
          <a:p>
            <a:pPr marL="285750" indent="-285750" fontAlgn="base">
              <a:lnSpc>
                <a:spcPct val="120000"/>
              </a:lnSpc>
              <a:spcBef>
                <a:spcPct val="20000"/>
              </a:spcBef>
              <a:spcAft>
                <a:spcPct val="0"/>
              </a:spcAft>
              <a:buSzPct val="90000"/>
              <a:buFont typeface="Courier New" panose="02070309020205020404" pitchFamily="49" charset="0"/>
              <a:buChar char="o"/>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605450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3AE7-223E-BBD5-14F3-C7CCA595A66C}"/>
              </a:ext>
            </a:extLst>
          </p:cNvPr>
          <p:cNvSpPr>
            <a:spLocks noGrp="1"/>
          </p:cNvSpPr>
          <p:nvPr>
            <p:ph type="title"/>
          </p:nvPr>
        </p:nvSpPr>
        <p:spPr/>
        <p:txBody>
          <a:bodyPr>
            <a:normAutofit/>
          </a:bodyPr>
          <a:lstStyle/>
          <a:p>
            <a:r>
              <a:rPr lang="en-US" sz="4000" b="1" kern="0" dirty="0">
                <a:solidFill>
                  <a:srgbClr val="11284B"/>
                </a:solidFill>
                <a:latin typeface="Arial"/>
                <a:cs typeface="Arial"/>
              </a:rPr>
              <a:t>References</a:t>
            </a:r>
          </a:p>
        </p:txBody>
      </p:sp>
      <p:sp>
        <p:nvSpPr>
          <p:cNvPr id="3" name="Content Placeholder 2">
            <a:extLst>
              <a:ext uri="{FF2B5EF4-FFF2-40B4-BE49-F238E27FC236}">
                <a16:creationId xmlns:a16="http://schemas.microsoft.com/office/drawing/2014/main" id="{361A49AB-EBCD-BD42-2A05-3D5A06586340}"/>
              </a:ext>
            </a:extLst>
          </p:cNvPr>
          <p:cNvSpPr>
            <a:spLocks noGrp="1"/>
          </p:cNvSpPr>
          <p:nvPr>
            <p:ph idx="1"/>
          </p:nvPr>
        </p:nvSpPr>
        <p:spPr>
          <a:xfrm>
            <a:off x="508000" y="1600203"/>
            <a:ext cx="11603990" cy="4273547"/>
          </a:xfrm>
        </p:spPr>
        <p:txBody>
          <a:bodyPr>
            <a:no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T. </a:t>
            </a:r>
            <a:r>
              <a:rPr lang="en-US" sz="1600" kern="0" dirty="0" err="1">
                <a:solidFill>
                  <a:schemeClr val="tx1">
                    <a:lumMod val="95000"/>
                    <a:lumOff val="5000"/>
                  </a:schemeClr>
                </a:solidFill>
                <a:latin typeface="Arial" panose="020B0604020202020204" pitchFamily="34" charset="0"/>
                <a:cs typeface="Arial" panose="020B0604020202020204" pitchFamily="34" charset="0"/>
              </a:rPr>
              <a:t>Trouillon</a:t>
            </a:r>
            <a:r>
              <a:rPr lang="en-US" sz="1600" kern="0" dirty="0">
                <a:solidFill>
                  <a:schemeClr val="tx1">
                    <a:lumMod val="95000"/>
                    <a:lumOff val="5000"/>
                  </a:schemeClr>
                </a:solidFill>
                <a:latin typeface="Arial" panose="020B0604020202020204" pitchFamily="34" charset="0"/>
                <a:cs typeface="Arial" panose="020B0604020202020204" pitchFamily="34" charset="0"/>
              </a:rPr>
              <a:t>, J. </a:t>
            </a:r>
            <a:r>
              <a:rPr lang="en-US" sz="1600" kern="0" dirty="0" err="1">
                <a:solidFill>
                  <a:schemeClr val="tx1">
                    <a:lumMod val="95000"/>
                    <a:lumOff val="5000"/>
                  </a:schemeClr>
                </a:solidFill>
                <a:latin typeface="Arial" panose="020B0604020202020204" pitchFamily="34" charset="0"/>
                <a:cs typeface="Arial" panose="020B0604020202020204" pitchFamily="34" charset="0"/>
              </a:rPr>
              <a:t>Welbl</a:t>
            </a:r>
            <a:r>
              <a:rPr lang="en-US" sz="1600" kern="0" dirty="0">
                <a:solidFill>
                  <a:schemeClr val="tx1">
                    <a:lumMod val="95000"/>
                    <a:lumOff val="5000"/>
                  </a:schemeClr>
                </a:solidFill>
                <a:latin typeface="Arial" panose="020B0604020202020204" pitchFamily="34" charset="0"/>
                <a:cs typeface="Arial" panose="020B0604020202020204" pitchFamily="34" charset="0"/>
              </a:rPr>
              <a:t>, S. Riedel, E. </a:t>
            </a:r>
            <a:r>
              <a:rPr lang="en-US" sz="1600" kern="0" dirty="0" err="1">
                <a:solidFill>
                  <a:schemeClr val="tx1">
                    <a:lumMod val="95000"/>
                    <a:lumOff val="5000"/>
                  </a:schemeClr>
                </a:solidFill>
                <a:latin typeface="Arial" panose="020B0604020202020204" pitchFamily="34" charset="0"/>
                <a:cs typeface="Arial" panose="020B0604020202020204" pitchFamily="34" charset="0"/>
              </a:rPr>
              <a:t>Gaussier</a:t>
            </a:r>
            <a:r>
              <a:rPr lang="en-US" sz="1600" kern="0" dirty="0">
                <a:solidFill>
                  <a:schemeClr val="tx1">
                    <a:lumMod val="95000"/>
                    <a:lumOff val="5000"/>
                  </a:schemeClr>
                </a:solidFill>
                <a:latin typeface="Arial" panose="020B0604020202020204" pitchFamily="34" charset="0"/>
                <a:cs typeface="Arial" panose="020B0604020202020204" pitchFamily="34" charset="0"/>
              </a:rPr>
              <a:t>, and G Bouchard. 2016. Complex Embeddings for Simple Link Prediction (ICML 16).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A. </a:t>
            </a:r>
            <a:r>
              <a:rPr lang="en-US" sz="1600" kern="0" dirty="0" err="1">
                <a:solidFill>
                  <a:schemeClr val="tx1">
                    <a:lumMod val="95000"/>
                    <a:lumOff val="5000"/>
                  </a:schemeClr>
                </a:solidFill>
                <a:latin typeface="Arial" panose="020B0604020202020204" pitchFamily="34" charset="0"/>
                <a:cs typeface="Arial" panose="020B0604020202020204" pitchFamily="34" charset="0"/>
              </a:rPr>
              <a:t>Bordes</a:t>
            </a:r>
            <a:r>
              <a:rPr lang="en-US" sz="1600" kern="0" dirty="0">
                <a:solidFill>
                  <a:schemeClr val="tx1">
                    <a:lumMod val="95000"/>
                    <a:lumOff val="5000"/>
                  </a:schemeClr>
                </a:solidFill>
                <a:latin typeface="Arial" panose="020B0604020202020204" pitchFamily="34" charset="0"/>
                <a:cs typeface="Arial" panose="020B0604020202020204" pitchFamily="34" charset="0"/>
              </a:rPr>
              <a:t>, N. </a:t>
            </a:r>
            <a:r>
              <a:rPr lang="en-US" sz="1600" kern="0" dirty="0" err="1">
                <a:solidFill>
                  <a:schemeClr val="tx1">
                    <a:lumMod val="95000"/>
                    <a:lumOff val="5000"/>
                  </a:schemeClr>
                </a:solidFill>
                <a:latin typeface="Arial" panose="020B0604020202020204" pitchFamily="34" charset="0"/>
                <a:cs typeface="Arial" panose="020B0604020202020204" pitchFamily="34" charset="0"/>
              </a:rPr>
              <a:t>Usunier</a:t>
            </a:r>
            <a:r>
              <a:rPr lang="en-US" sz="1600" kern="0" dirty="0">
                <a:solidFill>
                  <a:schemeClr val="tx1">
                    <a:lumMod val="95000"/>
                    <a:lumOff val="5000"/>
                  </a:schemeClr>
                </a:solidFill>
                <a:latin typeface="Arial" panose="020B0604020202020204" pitchFamily="34" charset="0"/>
                <a:cs typeface="Arial" panose="020B0604020202020204" pitchFamily="34" charset="0"/>
              </a:rPr>
              <a:t>, and A. Garcia-Duran. 2013. Translating Embeddings for Modeling Multi-relational Data (</a:t>
            </a:r>
            <a:r>
              <a:rPr lang="en-US" sz="1600" kern="0" dirty="0" err="1">
                <a:solidFill>
                  <a:schemeClr val="tx1">
                    <a:lumMod val="95000"/>
                    <a:lumOff val="5000"/>
                  </a:schemeClr>
                </a:solidFill>
                <a:latin typeface="Arial" panose="020B0604020202020204" pitchFamily="34" charset="0"/>
                <a:cs typeface="Arial" panose="020B0604020202020204" pitchFamily="34" charset="0"/>
              </a:rPr>
              <a:t>NeurIPS</a:t>
            </a:r>
            <a:r>
              <a:rPr lang="en-US" sz="1600" kern="0" dirty="0">
                <a:solidFill>
                  <a:schemeClr val="tx1">
                    <a:lumMod val="95000"/>
                    <a:lumOff val="5000"/>
                  </a:schemeClr>
                </a:solidFill>
                <a:latin typeface="Arial" panose="020B0604020202020204" pitchFamily="34" charset="0"/>
                <a:cs typeface="Arial" panose="020B0604020202020204" pitchFamily="34" charset="0"/>
              </a:rPr>
              <a:t> 13).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T. </a:t>
            </a:r>
            <a:r>
              <a:rPr lang="en-US" sz="1600" kern="0" dirty="0" err="1">
                <a:solidFill>
                  <a:schemeClr val="tx1">
                    <a:lumMod val="95000"/>
                    <a:lumOff val="5000"/>
                  </a:schemeClr>
                </a:solidFill>
                <a:latin typeface="Arial" panose="020B0604020202020204" pitchFamily="34" charset="0"/>
                <a:cs typeface="Arial" panose="020B0604020202020204" pitchFamily="34" charset="0"/>
              </a:rPr>
              <a:t>Dettmers</a:t>
            </a:r>
            <a:r>
              <a:rPr lang="en-US" sz="1600" kern="0" dirty="0">
                <a:solidFill>
                  <a:schemeClr val="tx1">
                    <a:lumMod val="95000"/>
                    <a:lumOff val="5000"/>
                  </a:schemeClr>
                </a:solidFill>
                <a:latin typeface="Arial" panose="020B0604020202020204" pitchFamily="34" charset="0"/>
                <a:cs typeface="Arial" panose="020B0604020202020204" pitchFamily="34" charset="0"/>
              </a:rPr>
              <a:t>, P. </a:t>
            </a:r>
            <a:r>
              <a:rPr lang="en-US" sz="1600" kern="0" dirty="0" err="1">
                <a:solidFill>
                  <a:schemeClr val="tx1">
                    <a:lumMod val="95000"/>
                    <a:lumOff val="5000"/>
                  </a:schemeClr>
                </a:solidFill>
                <a:latin typeface="Arial" panose="020B0604020202020204" pitchFamily="34" charset="0"/>
                <a:cs typeface="Arial" panose="020B0604020202020204" pitchFamily="34" charset="0"/>
              </a:rPr>
              <a:t>Minervini</a:t>
            </a:r>
            <a:r>
              <a:rPr lang="en-US" sz="1600" kern="0" dirty="0">
                <a:solidFill>
                  <a:schemeClr val="tx1">
                    <a:lumMod val="95000"/>
                    <a:lumOff val="5000"/>
                  </a:schemeClr>
                </a:solidFill>
                <a:latin typeface="Arial" panose="020B0604020202020204" pitchFamily="34" charset="0"/>
                <a:cs typeface="Arial" panose="020B0604020202020204" pitchFamily="34" charset="0"/>
              </a:rPr>
              <a:t>, P. </a:t>
            </a:r>
            <a:r>
              <a:rPr lang="en-US" sz="1600" kern="0" dirty="0" err="1">
                <a:solidFill>
                  <a:schemeClr val="tx1">
                    <a:lumMod val="95000"/>
                    <a:lumOff val="5000"/>
                  </a:schemeClr>
                </a:solidFill>
                <a:latin typeface="Arial" panose="020B0604020202020204" pitchFamily="34" charset="0"/>
                <a:cs typeface="Arial" panose="020B0604020202020204" pitchFamily="34" charset="0"/>
              </a:rPr>
              <a:t>Stenetorp</a:t>
            </a:r>
            <a:r>
              <a:rPr lang="en-US" sz="1600" kern="0" dirty="0">
                <a:solidFill>
                  <a:schemeClr val="tx1">
                    <a:lumMod val="95000"/>
                    <a:lumOff val="5000"/>
                  </a:schemeClr>
                </a:solidFill>
                <a:latin typeface="Arial" panose="020B0604020202020204" pitchFamily="34" charset="0"/>
                <a:cs typeface="Arial" panose="020B0604020202020204" pitchFamily="34" charset="0"/>
              </a:rPr>
              <a:t>, and S. Riedel. 2018. Convolutional 2D Knowledge Graph Embeddings (AAAI 18).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B. Yang, W. </a:t>
            </a:r>
            <a:r>
              <a:rPr lang="en-US" sz="1600" kern="0" dirty="0" err="1">
                <a:solidFill>
                  <a:schemeClr val="tx1">
                    <a:lumMod val="95000"/>
                    <a:lumOff val="5000"/>
                  </a:schemeClr>
                </a:solidFill>
                <a:latin typeface="Arial" panose="020B0604020202020204" pitchFamily="34" charset="0"/>
                <a:cs typeface="Arial" panose="020B0604020202020204" pitchFamily="34" charset="0"/>
              </a:rPr>
              <a:t>Yih</a:t>
            </a:r>
            <a:r>
              <a:rPr lang="en-US" sz="1600" kern="0" dirty="0">
                <a:solidFill>
                  <a:schemeClr val="tx1">
                    <a:lumMod val="95000"/>
                    <a:lumOff val="5000"/>
                  </a:schemeClr>
                </a:solidFill>
                <a:latin typeface="Arial" panose="020B0604020202020204" pitchFamily="34" charset="0"/>
                <a:cs typeface="Arial" panose="020B0604020202020204" pitchFamily="34" charset="0"/>
              </a:rPr>
              <a:t>, X. He, J. Gao, and L. Deng. 2015. Embedding Entities and Relations for Learning and Inference in Knowledge Bases (ICLR 15).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Z. Sun, Z. Deng, J. </a:t>
            </a:r>
            <a:r>
              <a:rPr lang="en-US" sz="1600" kern="0" dirty="0" err="1">
                <a:solidFill>
                  <a:schemeClr val="tx1">
                    <a:lumMod val="95000"/>
                    <a:lumOff val="5000"/>
                  </a:schemeClr>
                </a:solidFill>
                <a:latin typeface="Arial" panose="020B0604020202020204" pitchFamily="34" charset="0"/>
                <a:cs typeface="Arial" panose="020B0604020202020204" pitchFamily="34" charset="0"/>
              </a:rPr>
              <a:t>Nie</a:t>
            </a:r>
            <a:r>
              <a:rPr lang="en-US" sz="1600" kern="0" dirty="0">
                <a:solidFill>
                  <a:schemeClr val="tx1">
                    <a:lumMod val="95000"/>
                    <a:lumOff val="5000"/>
                  </a:schemeClr>
                </a:solidFill>
                <a:latin typeface="Arial" panose="020B0604020202020204" pitchFamily="34" charset="0"/>
                <a:cs typeface="Arial" panose="020B0604020202020204" pitchFamily="34" charset="0"/>
              </a:rPr>
              <a:t>, and J. Tang. 2019. </a:t>
            </a:r>
            <a:r>
              <a:rPr lang="en-US" sz="1600" kern="0" dirty="0" err="1">
                <a:solidFill>
                  <a:schemeClr val="tx1">
                    <a:lumMod val="95000"/>
                    <a:lumOff val="5000"/>
                  </a:schemeClr>
                </a:solidFill>
                <a:latin typeface="Arial" panose="020B0604020202020204" pitchFamily="34" charset="0"/>
                <a:cs typeface="Arial" panose="020B0604020202020204" pitchFamily="34" charset="0"/>
              </a:rPr>
              <a:t>RotatE</a:t>
            </a:r>
            <a:r>
              <a:rPr lang="en-US" sz="1600" kern="0" dirty="0">
                <a:solidFill>
                  <a:schemeClr val="tx1">
                    <a:lumMod val="95000"/>
                    <a:lumOff val="5000"/>
                  </a:schemeClr>
                </a:solidFill>
                <a:latin typeface="Arial" panose="020B0604020202020204" pitchFamily="34" charset="0"/>
                <a:cs typeface="Arial" panose="020B0604020202020204" pitchFamily="34" charset="0"/>
              </a:rPr>
              <a:t>: Knowledge Graph Embedding by Relational Rotation in Complex Space (ICLR 19).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M. Richardson, and P. Domingos. 2006. Markov Logic Networks (Machine learning 16).</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W. Cohen. 2016. </a:t>
            </a:r>
            <a:r>
              <a:rPr lang="en-US" sz="1600" kern="0" dirty="0" err="1">
                <a:solidFill>
                  <a:schemeClr val="tx1">
                    <a:lumMod val="95000"/>
                    <a:lumOff val="5000"/>
                  </a:schemeClr>
                </a:solidFill>
                <a:latin typeface="Arial" panose="020B0604020202020204" pitchFamily="34" charset="0"/>
                <a:cs typeface="Arial" panose="020B0604020202020204" pitchFamily="34" charset="0"/>
              </a:rPr>
              <a:t>TensorLog</a:t>
            </a:r>
            <a:r>
              <a:rPr lang="en-US" sz="1600" kern="0" dirty="0">
                <a:solidFill>
                  <a:schemeClr val="tx1">
                    <a:lumMod val="95000"/>
                    <a:lumOff val="5000"/>
                  </a:schemeClr>
                </a:solidFill>
                <a:latin typeface="Arial" panose="020B0604020202020204" pitchFamily="34" charset="0"/>
                <a:cs typeface="Arial" panose="020B0604020202020204" pitchFamily="34" charset="0"/>
              </a:rPr>
              <a:t>: A Differentiable Deductive Database (</a:t>
            </a:r>
            <a:r>
              <a:rPr lang="en-US" sz="1600" kern="0" dirty="0" err="1">
                <a:solidFill>
                  <a:schemeClr val="tx1">
                    <a:lumMod val="95000"/>
                    <a:lumOff val="5000"/>
                  </a:schemeClr>
                </a:solidFill>
                <a:latin typeface="Arial" panose="020B0604020202020204" pitchFamily="34" charset="0"/>
                <a:cs typeface="Arial" panose="020B0604020202020204" pitchFamily="34" charset="0"/>
              </a:rPr>
              <a:t>arXiv</a:t>
            </a:r>
            <a:r>
              <a:rPr lang="en-US" sz="1600" kern="0" dirty="0">
                <a:solidFill>
                  <a:schemeClr val="tx1">
                    <a:lumMod val="95000"/>
                    <a:lumOff val="5000"/>
                  </a:schemeClr>
                </a:solidFill>
                <a:latin typeface="Arial" panose="020B0604020202020204" pitchFamily="34" charset="0"/>
                <a:cs typeface="Arial" panose="020B0604020202020204" pitchFamily="34" charset="0"/>
              </a:rPr>
              <a:t> 16).</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N. Lao, T. Mitchell, and W. Cohen. 2011. Random walk inference and learning in a large scale knowledge base (ACL 11).</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H. Wang, H. Ren, and J. </a:t>
            </a:r>
            <a:r>
              <a:rPr lang="en-US" sz="1600" kern="0" dirty="0" err="1">
                <a:solidFill>
                  <a:schemeClr val="tx1">
                    <a:lumMod val="95000"/>
                    <a:lumOff val="5000"/>
                  </a:schemeClr>
                </a:solidFill>
                <a:latin typeface="Arial" panose="020B0604020202020204" pitchFamily="34" charset="0"/>
                <a:cs typeface="Arial" panose="020B0604020202020204" pitchFamily="34" charset="0"/>
              </a:rPr>
              <a:t>Leskovec</a:t>
            </a:r>
            <a:r>
              <a:rPr lang="en-US" sz="1600" kern="0" dirty="0">
                <a:solidFill>
                  <a:schemeClr val="tx1">
                    <a:lumMod val="95000"/>
                    <a:lumOff val="5000"/>
                  </a:schemeClr>
                </a:solidFill>
                <a:latin typeface="Arial" panose="020B0604020202020204" pitchFamily="34" charset="0"/>
                <a:cs typeface="Arial" panose="020B0604020202020204" pitchFamily="34" charset="0"/>
              </a:rPr>
              <a:t>. 2021. Relational message passing for knowledge graph completion (KDD 21).</a:t>
            </a:r>
          </a:p>
        </p:txBody>
      </p:sp>
      <p:sp>
        <p:nvSpPr>
          <p:cNvPr id="4" name="Slide Number Placeholder 3">
            <a:extLst>
              <a:ext uri="{FF2B5EF4-FFF2-40B4-BE49-F238E27FC236}">
                <a16:creationId xmlns:a16="http://schemas.microsoft.com/office/drawing/2014/main" id="{6CDA6E02-4286-6E80-1830-B7C03D3EB0CD}"/>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47</a:t>
            </a:fld>
            <a:endParaRPr lang="en-US" dirty="0"/>
          </a:p>
        </p:txBody>
      </p:sp>
    </p:spTree>
    <p:extLst>
      <p:ext uri="{BB962C8B-B14F-4D97-AF65-F5344CB8AC3E}">
        <p14:creationId xmlns:p14="http://schemas.microsoft.com/office/powerpoint/2010/main" val="115916456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3AE7-223E-BBD5-14F3-C7CCA595A66C}"/>
              </a:ext>
            </a:extLst>
          </p:cNvPr>
          <p:cNvSpPr>
            <a:spLocks noGrp="1"/>
          </p:cNvSpPr>
          <p:nvPr>
            <p:ph type="title"/>
          </p:nvPr>
        </p:nvSpPr>
        <p:spPr/>
        <p:txBody>
          <a:bodyPr>
            <a:normAutofit/>
          </a:bodyPr>
          <a:lstStyle/>
          <a:p>
            <a:r>
              <a:rPr lang="en-US" sz="4000" b="1" kern="0" dirty="0">
                <a:solidFill>
                  <a:srgbClr val="11284B"/>
                </a:solidFill>
                <a:latin typeface="Arial"/>
                <a:cs typeface="Arial"/>
              </a:rPr>
              <a:t>References</a:t>
            </a:r>
          </a:p>
        </p:txBody>
      </p:sp>
      <p:sp>
        <p:nvSpPr>
          <p:cNvPr id="3" name="Content Placeholder 2">
            <a:extLst>
              <a:ext uri="{FF2B5EF4-FFF2-40B4-BE49-F238E27FC236}">
                <a16:creationId xmlns:a16="http://schemas.microsoft.com/office/drawing/2014/main" id="{361A49AB-EBCD-BD42-2A05-3D5A06586340}"/>
              </a:ext>
            </a:extLst>
          </p:cNvPr>
          <p:cNvSpPr>
            <a:spLocks noGrp="1"/>
          </p:cNvSpPr>
          <p:nvPr>
            <p:ph idx="1"/>
          </p:nvPr>
        </p:nvSpPr>
        <p:spPr>
          <a:xfrm>
            <a:off x="508000" y="1600203"/>
            <a:ext cx="1146810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W. Xiong, T. Hoang, and WY. Wang. 2017. </a:t>
            </a:r>
            <a:r>
              <a:rPr lang="en-US" sz="1600" kern="0" dirty="0" err="1">
                <a:solidFill>
                  <a:schemeClr val="tx1">
                    <a:lumMod val="95000"/>
                    <a:lumOff val="5000"/>
                  </a:schemeClr>
                </a:solidFill>
                <a:latin typeface="Arial" panose="020B0604020202020204" pitchFamily="34" charset="0"/>
                <a:cs typeface="Arial" panose="020B0604020202020204" pitchFamily="34" charset="0"/>
              </a:rPr>
              <a:t>Deeppath</a:t>
            </a:r>
            <a:r>
              <a:rPr lang="en-US" sz="1600" kern="0" dirty="0">
                <a:solidFill>
                  <a:schemeClr val="tx1">
                    <a:lumMod val="95000"/>
                    <a:lumOff val="5000"/>
                  </a:schemeClr>
                </a:solidFill>
                <a:latin typeface="Arial" panose="020B0604020202020204" pitchFamily="34" charset="0"/>
                <a:cs typeface="Arial" panose="020B0604020202020204" pitchFamily="34" charset="0"/>
              </a:rPr>
              <a:t>: A reinforcement learning method for knowledge graph reasoning (ACL 17).</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H. Wang, H. Ren, and J. </a:t>
            </a:r>
            <a:r>
              <a:rPr lang="en-US" sz="1600" kern="0" dirty="0" err="1">
                <a:solidFill>
                  <a:schemeClr val="tx1">
                    <a:lumMod val="95000"/>
                    <a:lumOff val="5000"/>
                  </a:schemeClr>
                </a:solidFill>
                <a:latin typeface="Arial" panose="020B0604020202020204" pitchFamily="34" charset="0"/>
                <a:cs typeface="Arial" panose="020B0604020202020204" pitchFamily="34" charset="0"/>
              </a:rPr>
              <a:t>Leskovec</a:t>
            </a:r>
            <a:r>
              <a:rPr lang="en-US" sz="1600" kern="0" dirty="0">
                <a:solidFill>
                  <a:schemeClr val="tx1">
                    <a:lumMod val="95000"/>
                    <a:lumOff val="5000"/>
                  </a:schemeClr>
                </a:solidFill>
                <a:latin typeface="Arial" panose="020B0604020202020204" pitchFamily="34" charset="0"/>
                <a:cs typeface="Arial" panose="020B0604020202020204" pitchFamily="34" charset="0"/>
              </a:rPr>
              <a:t>. 2021. Relational message passing for knowledge graph completion (KDD 21).</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F. Yang, Z. Yang, W. Cohen. 2017. Differentiable Learning of Logical Rules for Knowledge Base Reasoning (</a:t>
            </a:r>
            <a:r>
              <a:rPr lang="en-US" sz="1600" kern="0" dirty="0" err="1">
                <a:solidFill>
                  <a:schemeClr val="tx1">
                    <a:lumMod val="95000"/>
                    <a:lumOff val="5000"/>
                  </a:schemeClr>
                </a:solidFill>
                <a:latin typeface="Arial" panose="020B0604020202020204" pitchFamily="34" charset="0"/>
                <a:cs typeface="Arial" panose="020B0604020202020204" pitchFamily="34" charset="0"/>
              </a:rPr>
              <a:t>NeurIPS</a:t>
            </a:r>
            <a:r>
              <a:rPr lang="en-US" sz="1600" kern="0" dirty="0">
                <a:solidFill>
                  <a:schemeClr val="tx1">
                    <a:lumMod val="95000"/>
                    <a:lumOff val="5000"/>
                  </a:schemeClr>
                </a:solidFill>
                <a:latin typeface="Arial" panose="020B0604020202020204" pitchFamily="34" charset="0"/>
                <a:cs typeface="Arial" panose="020B0604020202020204" pitchFamily="34" charset="0"/>
              </a:rPr>
              <a:t> 17).</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K. Teru, E. Denis, W.L. Hamilton. 2020. Inductive Relation Prediction by Subgraph Reasoning (ICML 20).</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B. Antoine, U. Nicolas, G. Alberto, W Jason, and Y. Oksana. 2013. Translating Embeddings for Modeling Multi-relational Data (NIPS 13).</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S. Hu, L. Zou, J. X. Yu, H. Wang, and D. Zhao. 2018. Answering Natural Language Questions by Subgraph Matching over Knowledge Graphs (TKDE 18).</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H. Ren, W. Hu and J. </a:t>
            </a:r>
            <a:r>
              <a:rPr lang="en-US" sz="1600" kern="0" dirty="0" err="1">
                <a:solidFill>
                  <a:schemeClr val="tx1">
                    <a:lumMod val="95000"/>
                    <a:lumOff val="5000"/>
                  </a:schemeClr>
                </a:solidFill>
                <a:latin typeface="Arial" panose="020B0604020202020204" pitchFamily="34" charset="0"/>
                <a:cs typeface="Arial" panose="020B0604020202020204" pitchFamily="34" charset="0"/>
              </a:rPr>
              <a:t>Leskovec</a:t>
            </a:r>
            <a:r>
              <a:rPr lang="en-US" sz="1600" kern="0" dirty="0">
                <a:solidFill>
                  <a:schemeClr val="tx1">
                    <a:lumMod val="95000"/>
                    <a:lumOff val="5000"/>
                  </a:schemeClr>
                </a:solidFill>
                <a:latin typeface="Arial" panose="020B0604020202020204" pitchFamily="34" charset="0"/>
                <a:cs typeface="Arial" panose="020B0604020202020204" pitchFamily="34" charset="0"/>
              </a:rPr>
              <a:t>. 2020. Query2box: Reasoning over Knowledge Graphs in Vector Space using Box Embeddings (ICLR 20).</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J. Tang. 2022. Neural and Symbolic Logical Reasoning on Knowledge Graphs (AAAI 22).</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DA6E02-4286-6E80-1830-B7C03D3EB0CD}"/>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48</a:t>
            </a:fld>
            <a:endParaRPr lang="en-US" dirty="0"/>
          </a:p>
        </p:txBody>
      </p:sp>
    </p:spTree>
    <p:extLst>
      <p:ext uri="{BB962C8B-B14F-4D97-AF65-F5344CB8AC3E}">
        <p14:creationId xmlns:p14="http://schemas.microsoft.com/office/powerpoint/2010/main" val="6257252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B3AE7-223E-BBD5-14F3-C7CCA595A66C}"/>
              </a:ext>
            </a:extLst>
          </p:cNvPr>
          <p:cNvSpPr>
            <a:spLocks noGrp="1"/>
          </p:cNvSpPr>
          <p:nvPr>
            <p:ph type="title"/>
          </p:nvPr>
        </p:nvSpPr>
        <p:spPr/>
        <p:txBody>
          <a:bodyPr>
            <a:normAutofit/>
          </a:bodyPr>
          <a:lstStyle/>
          <a:p>
            <a:r>
              <a:rPr lang="en-US" sz="4000" b="1" kern="0" dirty="0">
                <a:solidFill>
                  <a:srgbClr val="11284B"/>
                </a:solidFill>
                <a:latin typeface="Arial"/>
                <a:cs typeface="Arial"/>
              </a:rPr>
              <a:t>References</a:t>
            </a:r>
          </a:p>
        </p:txBody>
      </p:sp>
      <p:sp>
        <p:nvSpPr>
          <p:cNvPr id="3" name="Content Placeholder 2">
            <a:extLst>
              <a:ext uri="{FF2B5EF4-FFF2-40B4-BE49-F238E27FC236}">
                <a16:creationId xmlns:a16="http://schemas.microsoft.com/office/drawing/2014/main" id="{361A49AB-EBCD-BD42-2A05-3D5A06586340}"/>
              </a:ext>
            </a:extLst>
          </p:cNvPr>
          <p:cNvSpPr>
            <a:spLocks noGrp="1"/>
          </p:cNvSpPr>
          <p:nvPr>
            <p:ph idx="1"/>
          </p:nvPr>
        </p:nvSpPr>
        <p:spPr>
          <a:xfrm>
            <a:off x="508000" y="1600203"/>
            <a:ext cx="11468100" cy="4525963"/>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L. Liu, B. Du, Y. Fung, H. Ji, J. Xu, and H. Tong. (2021). </a:t>
            </a:r>
            <a:r>
              <a:rPr lang="en-US" sz="1600" kern="0" dirty="0" err="1">
                <a:solidFill>
                  <a:schemeClr val="tx1">
                    <a:lumMod val="95000"/>
                    <a:lumOff val="5000"/>
                  </a:schemeClr>
                </a:solidFill>
                <a:latin typeface="Arial" panose="020B0604020202020204" pitchFamily="34" charset="0"/>
                <a:cs typeface="Arial" panose="020B0604020202020204" pitchFamily="34" charset="0"/>
              </a:rPr>
              <a:t>Kompare</a:t>
            </a:r>
            <a:r>
              <a:rPr lang="en-US" sz="1600" kern="0" dirty="0">
                <a:solidFill>
                  <a:schemeClr val="tx1">
                    <a:lumMod val="95000"/>
                    <a:lumOff val="5000"/>
                  </a:schemeClr>
                </a:solidFill>
                <a:latin typeface="Arial" panose="020B0604020202020204" pitchFamily="34" charset="0"/>
                <a:cs typeface="Arial" panose="020B0604020202020204" pitchFamily="34" charset="0"/>
              </a:rPr>
              <a:t>: A knowledge graph comparative reasoning system (KDD 21).</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A. Saxena, A. Tripathi, P. Talukdar. 2020. Improving Multi-hop Question Answering over Knowledge Graphs using Knowledge Base Embeddings (ACL 20)</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L. Liu, B. Du, J. Xu, Y. Xia, H. Tong. 2022. Joint Knowledge Graph Completion and Question Answering (KDD 22). </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M. Kaiser, R. Saha Roy, and G. </a:t>
            </a:r>
            <a:r>
              <a:rPr lang="en-US" sz="1600" kern="0" dirty="0" err="1">
                <a:solidFill>
                  <a:schemeClr val="tx1">
                    <a:lumMod val="95000"/>
                    <a:lumOff val="5000"/>
                  </a:schemeClr>
                </a:solidFill>
                <a:latin typeface="Arial" panose="020B0604020202020204" pitchFamily="34" charset="0"/>
                <a:cs typeface="Arial" panose="020B0604020202020204" pitchFamily="34" charset="0"/>
              </a:rPr>
              <a:t>Weikum</a:t>
            </a:r>
            <a:r>
              <a:rPr lang="en-US" sz="1600" kern="0" dirty="0">
                <a:solidFill>
                  <a:schemeClr val="tx1">
                    <a:lumMod val="95000"/>
                    <a:lumOff val="5000"/>
                  </a:schemeClr>
                </a:solidFill>
                <a:latin typeface="Arial" panose="020B0604020202020204" pitchFamily="34" charset="0"/>
                <a:cs typeface="Arial" panose="020B0604020202020204" pitchFamily="34" charset="0"/>
              </a:rPr>
              <a:t>. 2021. Reinforcement Learning from Reformulations in Conversational Question Answering over Knowledge Graphs (SIGIR 21)</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E. </a:t>
            </a:r>
            <a:r>
              <a:rPr lang="en-US" sz="1600" kern="0" dirty="0" err="1">
                <a:solidFill>
                  <a:schemeClr val="tx1">
                    <a:lumMod val="95000"/>
                    <a:lumOff val="5000"/>
                  </a:schemeClr>
                </a:solidFill>
                <a:latin typeface="Arial" panose="020B0604020202020204" pitchFamily="34" charset="0"/>
                <a:cs typeface="Arial" panose="020B0604020202020204" pitchFamily="34" charset="0"/>
              </a:rPr>
              <a:t>Kacupaj</a:t>
            </a:r>
            <a:r>
              <a:rPr lang="en-US" sz="1600" kern="0" dirty="0">
                <a:solidFill>
                  <a:schemeClr val="tx1">
                    <a:lumMod val="95000"/>
                    <a:lumOff val="5000"/>
                  </a:schemeClr>
                </a:solidFill>
                <a:latin typeface="Arial" panose="020B0604020202020204" pitchFamily="34" charset="0"/>
                <a:cs typeface="Arial" panose="020B0604020202020204" pitchFamily="34" charset="0"/>
              </a:rPr>
              <a:t>, K. Singh, M. </a:t>
            </a:r>
            <a:r>
              <a:rPr lang="en-US" sz="1600" kern="0" dirty="0" err="1">
                <a:solidFill>
                  <a:schemeClr val="tx1">
                    <a:lumMod val="95000"/>
                    <a:lumOff val="5000"/>
                  </a:schemeClr>
                </a:solidFill>
                <a:latin typeface="Arial" panose="020B0604020202020204" pitchFamily="34" charset="0"/>
                <a:cs typeface="Arial" panose="020B0604020202020204" pitchFamily="34" charset="0"/>
              </a:rPr>
              <a:t>Maleshkova</a:t>
            </a:r>
            <a:r>
              <a:rPr lang="en-US" sz="1600" kern="0" dirty="0">
                <a:solidFill>
                  <a:schemeClr val="tx1">
                    <a:lumMod val="95000"/>
                    <a:lumOff val="5000"/>
                  </a:schemeClr>
                </a:solidFill>
                <a:latin typeface="Arial" panose="020B0604020202020204" pitchFamily="34" charset="0"/>
                <a:cs typeface="Arial" panose="020B0604020202020204" pitchFamily="34" charset="0"/>
              </a:rPr>
              <a:t>, J. Lehmann. 2022. Contrastive Representation Learning for Conversational Question Answering over Knowledge Graphs (CIKM 22)</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X. </a:t>
            </a:r>
            <a:r>
              <a:rPr lang="en-US" sz="1600" kern="0" dirty="0" err="1">
                <a:solidFill>
                  <a:schemeClr val="tx1">
                    <a:lumMod val="95000"/>
                    <a:lumOff val="5000"/>
                  </a:schemeClr>
                </a:solidFill>
                <a:latin typeface="Arial" panose="020B0604020202020204" pitchFamily="34" charset="0"/>
                <a:cs typeface="Arial" panose="020B0604020202020204" pitchFamily="34" charset="0"/>
              </a:rPr>
              <a:t>Lv</a:t>
            </a:r>
            <a:r>
              <a:rPr lang="en-US" sz="1600" kern="0" dirty="0">
                <a:solidFill>
                  <a:schemeClr val="tx1">
                    <a:lumMod val="95000"/>
                    <a:lumOff val="5000"/>
                  </a:schemeClr>
                </a:solidFill>
                <a:latin typeface="Arial" panose="020B0604020202020204" pitchFamily="34" charset="0"/>
                <a:cs typeface="Arial" panose="020B0604020202020204" pitchFamily="34" charset="0"/>
              </a:rPr>
              <a:t>, Y. Gu, X. Han, L. Hou, J. Li, Z. Liu. 2019. Adapting Meta Knowledge Graph Information for Multi-Hop Reasoning over Few-Shot Relations (EMNLP 19).</a:t>
            </a:r>
          </a:p>
          <a:p>
            <a:pPr marL="342900" indent="-342900" fontAlgn="base">
              <a:lnSpc>
                <a:spcPct val="120000"/>
              </a:lnSpc>
              <a:spcBef>
                <a:spcPct val="20000"/>
              </a:spcBef>
              <a:spcAft>
                <a:spcPct val="0"/>
              </a:spcAft>
              <a:buSzPct val="110000"/>
              <a:buFont typeface="Wingdings" panose="05000000000000000000" pitchFamily="2" charset="2"/>
              <a:buChar char="q"/>
            </a:pPr>
            <a:r>
              <a:rPr lang="en-US" sz="1600" kern="0" dirty="0">
                <a:solidFill>
                  <a:schemeClr val="tx1">
                    <a:lumMod val="95000"/>
                    <a:lumOff val="5000"/>
                  </a:schemeClr>
                </a:solidFill>
                <a:latin typeface="Arial" panose="020B0604020202020204" pitchFamily="34" charset="0"/>
                <a:cs typeface="Arial" panose="020B0604020202020204" pitchFamily="34" charset="0"/>
              </a:rPr>
              <a:t>K. Huang, M. </a:t>
            </a:r>
            <a:r>
              <a:rPr lang="en-US" sz="1600" kern="0" dirty="0" err="1">
                <a:solidFill>
                  <a:schemeClr val="tx1">
                    <a:lumMod val="95000"/>
                    <a:lumOff val="5000"/>
                  </a:schemeClr>
                </a:solidFill>
                <a:latin typeface="Arial" panose="020B0604020202020204" pitchFamily="34" charset="0"/>
                <a:cs typeface="Arial" panose="020B0604020202020204" pitchFamily="34" charset="0"/>
              </a:rPr>
              <a:t>Zitnik</a:t>
            </a:r>
            <a:r>
              <a:rPr lang="en-US" sz="1600" kern="0" dirty="0">
                <a:solidFill>
                  <a:schemeClr val="tx1">
                    <a:lumMod val="95000"/>
                    <a:lumOff val="5000"/>
                  </a:schemeClr>
                </a:solidFill>
                <a:latin typeface="Arial" panose="020B0604020202020204" pitchFamily="34" charset="0"/>
                <a:cs typeface="Arial" panose="020B0604020202020204" pitchFamily="34" charset="0"/>
              </a:rPr>
              <a:t>. 2021. Graph Meta Learning via Local Subgraphs (</a:t>
            </a:r>
            <a:r>
              <a:rPr lang="en-US" sz="1600" kern="0" dirty="0" err="1">
                <a:solidFill>
                  <a:schemeClr val="tx1">
                    <a:lumMod val="95000"/>
                    <a:lumOff val="5000"/>
                  </a:schemeClr>
                </a:solidFill>
                <a:latin typeface="Arial" panose="020B0604020202020204" pitchFamily="34" charset="0"/>
                <a:cs typeface="Arial" panose="020B0604020202020204" pitchFamily="34" charset="0"/>
              </a:rPr>
              <a:t>NeurIPS</a:t>
            </a:r>
            <a:r>
              <a:rPr lang="en-US" sz="1600" kern="0" dirty="0">
                <a:solidFill>
                  <a:schemeClr val="tx1">
                    <a:lumMod val="95000"/>
                    <a:lumOff val="5000"/>
                  </a:schemeClr>
                </a:solidFill>
                <a:latin typeface="Arial" panose="020B0604020202020204" pitchFamily="34" charset="0"/>
                <a:cs typeface="Arial" panose="020B0604020202020204" pitchFamily="34" charset="0"/>
              </a:rPr>
              <a:t> 21).</a:t>
            </a: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16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6CDA6E02-4286-6E80-1830-B7C03D3EB0CD}"/>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49</a:t>
            </a:fld>
            <a:endParaRPr lang="en-US" dirty="0"/>
          </a:p>
        </p:txBody>
      </p:sp>
    </p:spTree>
    <p:extLst>
      <p:ext uri="{BB962C8B-B14F-4D97-AF65-F5344CB8AC3E}">
        <p14:creationId xmlns:p14="http://schemas.microsoft.com/office/powerpoint/2010/main" val="28963719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2E5B-C4D7-7C1D-501C-0B28E2777CEE}"/>
              </a:ext>
            </a:extLst>
          </p:cNvPr>
          <p:cNvSpPr>
            <a:spLocks noGrp="1"/>
          </p:cNvSpPr>
          <p:nvPr>
            <p:ph type="title"/>
          </p:nvPr>
        </p:nvSpPr>
        <p:spPr/>
        <p:txBody>
          <a:bodyPr>
            <a:normAutofit/>
          </a:bodyPr>
          <a:lstStyle/>
          <a:p>
            <a:r>
              <a:rPr lang="en-US" b="1" kern="0" dirty="0">
                <a:solidFill>
                  <a:srgbClr val="11284B"/>
                </a:solidFill>
                <a:latin typeface="Arial"/>
                <a:cs typeface="Arial"/>
              </a:rPr>
              <a:t>Knowledge Graphs VS LLMs</a:t>
            </a:r>
          </a:p>
        </p:txBody>
      </p:sp>
      <p:sp>
        <p:nvSpPr>
          <p:cNvPr id="3" name="Content Placeholder 2">
            <a:extLst>
              <a:ext uri="{FF2B5EF4-FFF2-40B4-BE49-F238E27FC236}">
                <a16:creationId xmlns:a16="http://schemas.microsoft.com/office/drawing/2014/main" id="{A8A2830A-DF93-0685-A252-E317B45B32C8}"/>
              </a:ext>
            </a:extLst>
          </p:cNvPr>
          <p:cNvSpPr>
            <a:spLocks noGrp="1"/>
          </p:cNvSpPr>
          <p:nvPr>
            <p:ph idx="1"/>
          </p:nvPr>
        </p:nvSpPr>
        <p:spPr>
          <a:xfrm>
            <a:off x="508000" y="1600203"/>
            <a:ext cx="5502110" cy="4525963"/>
          </a:xfrm>
        </p:spPr>
        <p:txBody>
          <a:bodyPr>
            <a:normAutofit/>
          </a:bodyPr>
          <a:lstStyle/>
          <a:p>
            <a:pPr marL="342900" indent="-342900" fontAlgn="base">
              <a:lnSpc>
                <a:spcPct val="14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Knowledge graph</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Pros: </a:t>
            </a:r>
            <a:r>
              <a:rPr lang="en-US" altLang="zh-CN" sz="1600" kern="0" dirty="0">
                <a:solidFill>
                  <a:schemeClr val="tx1">
                    <a:lumMod val="95000"/>
                    <a:lumOff val="5000"/>
                  </a:schemeClr>
                </a:solidFill>
                <a:latin typeface="Arial" panose="020B0604020202020204" pitchFamily="34" charset="0"/>
                <a:cs typeface="Arial" panose="020B0604020202020204" pitchFamily="34" charset="0"/>
              </a:rPr>
              <a:t>a</a:t>
            </a:r>
            <a:r>
              <a:rPr lang="en-US" sz="1600" kern="0" dirty="0">
                <a:solidFill>
                  <a:schemeClr val="tx1">
                    <a:lumMod val="95000"/>
                    <a:lumOff val="5000"/>
                  </a:schemeClr>
                </a:solidFill>
                <a:latin typeface="Arial" panose="020B0604020202020204" pitchFamily="34" charset="0"/>
                <a:cs typeface="Arial" panose="020B0604020202020204" pitchFamily="34" charset="0"/>
              </a:rPr>
              <a:t>ccurate structural knowledge, interpretable, …</a:t>
            </a:r>
          </a:p>
          <a:p>
            <a:pPr marL="742950" lvl="1" indent="-285750" fontAlgn="base">
              <a:lnSpc>
                <a:spcPct val="14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Cons: </a:t>
            </a:r>
            <a:r>
              <a:rPr lang="en-US" sz="1600" kern="0" dirty="0">
                <a:solidFill>
                  <a:schemeClr val="tx1">
                    <a:lumMod val="95000"/>
                    <a:lumOff val="5000"/>
                  </a:schemeClr>
                </a:solidFill>
                <a:latin typeface="Arial" panose="020B0604020202020204" pitchFamily="34" charset="0"/>
                <a:cs typeface="Arial" panose="020B0604020202020204" pitchFamily="34" charset="0"/>
              </a:rPr>
              <a:t>incomplete, lack language understanding</a:t>
            </a: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fontAlgn="base">
              <a:lnSpc>
                <a:spcPct val="120000"/>
              </a:lnSpc>
              <a:spcBef>
                <a:spcPct val="20000"/>
              </a:spcBef>
              <a:spcAft>
                <a:spcPct val="0"/>
              </a:spcAft>
              <a:buSzPct val="90000"/>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2CCC05B-61A6-1AA9-C454-4ACDDF3925D6}"/>
              </a:ext>
            </a:extLst>
          </p:cNvPr>
          <p:cNvPicPr>
            <a:picLocks noChangeAspect="1"/>
          </p:cNvPicPr>
          <p:nvPr/>
        </p:nvPicPr>
        <p:blipFill>
          <a:blip r:embed="rId3"/>
          <a:stretch>
            <a:fillRect/>
          </a:stretch>
        </p:blipFill>
        <p:spPr>
          <a:xfrm>
            <a:off x="2702266" y="3637591"/>
            <a:ext cx="5990494" cy="2161774"/>
          </a:xfrm>
          <a:prstGeom prst="rect">
            <a:avLst/>
          </a:prstGeom>
        </p:spPr>
      </p:pic>
      <p:sp>
        <p:nvSpPr>
          <p:cNvPr id="5" name="Content Placeholder 2">
            <a:extLst>
              <a:ext uri="{FF2B5EF4-FFF2-40B4-BE49-F238E27FC236}">
                <a16:creationId xmlns:a16="http://schemas.microsoft.com/office/drawing/2014/main" id="{B9C7F414-8E4A-E920-9FC1-ACF30F382F69}"/>
              </a:ext>
            </a:extLst>
          </p:cNvPr>
          <p:cNvSpPr txBox="1">
            <a:spLocks/>
          </p:cNvSpPr>
          <p:nvPr/>
        </p:nvSpPr>
        <p:spPr>
          <a:xfrm>
            <a:off x="6010110" y="1600203"/>
            <a:ext cx="5365299" cy="45259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fontAlgn="base">
              <a:lnSpc>
                <a:spcPct val="14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LLMs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Pros: </a:t>
            </a:r>
            <a:r>
              <a:rPr lang="en-US" sz="1600" kern="0" dirty="0">
                <a:solidFill>
                  <a:schemeClr val="tx1">
                    <a:lumMod val="95000"/>
                    <a:lumOff val="5000"/>
                  </a:schemeClr>
                </a:solidFill>
                <a:latin typeface="Arial" panose="020B0604020202020204" pitchFamily="34" charset="0"/>
                <a:cs typeface="Arial" panose="020B0604020202020204" pitchFamily="34" charset="0"/>
              </a:rPr>
              <a:t>general knowledge, good at language understand,…</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1800" kern="0" dirty="0">
                <a:solidFill>
                  <a:schemeClr val="tx1">
                    <a:lumMod val="95000"/>
                    <a:lumOff val="5000"/>
                  </a:schemeClr>
                </a:solidFill>
                <a:latin typeface="Arial" panose="020B0604020202020204" pitchFamily="34" charset="0"/>
                <a:cs typeface="Arial" panose="020B0604020202020204" pitchFamily="34" charset="0"/>
              </a:rPr>
              <a:t>Cons: </a:t>
            </a:r>
            <a:r>
              <a:rPr lang="en-US" sz="1600" kern="0" dirty="0">
                <a:solidFill>
                  <a:schemeClr val="tx1">
                    <a:lumMod val="95000"/>
                    <a:lumOff val="5000"/>
                  </a:schemeClr>
                </a:solidFill>
                <a:latin typeface="Arial" panose="020B0604020202020204" pitchFamily="34" charset="0"/>
                <a:cs typeface="Arial" panose="020B0604020202020204" pitchFamily="34" charset="0"/>
              </a:rPr>
              <a:t>hallucination, lack interpretation, lacking new knowledge, …</a:t>
            </a:r>
          </a:p>
          <a:p>
            <a:pPr fontAlgn="base">
              <a:lnSpc>
                <a:spcPct val="120000"/>
              </a:lnSpc>
              <a:spcBef>
                <a:spcPct val="20000"/>
              </a:spcBef>
              <a:spcAft>
                <a:spcPct val="0"/>
              </a:spcAft>
              <a:buSzPct val="90000"/>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6" name="Slide Number Placeholder 3">
            <a:extLst>
              <a:ext uri="{FF2B5EF4-FFF2-40B4-BE49-F238E27FC236}">
                <a16:creationId xmlns:a16="http://schemas.microsoft.com/office/drawing/2014/main" id="{42EAD678-C422-EBD1-246D-111C5EED19C2}"/>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5</a:t>
            </a:fld>
            <a:endParaRPr lang="en-US" dirty="0"/>
          </a:p>
        </p:txBody>
      </p:sp>
    </p:spTree>
    <p:extLst>
      <p:ext uri="{BB962C8B-B14F-4D97-AF65-F5344CB8AC3E}">
        <p14:creationId xmlns:p14="http://schemas.microsoft.com/office/powerpoint/2010/main" val="5071590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20214-54B2-76EC-BC95-15C112576680}"/>
              </a:ext>
            </a:extLst>
          </p:cNvPr>
          <p:cNvSpPr>
            <a:spLocks noGrp="1"/>
          </p:cNvSpPr>
          <p:nvPr>
            <p:ph type="title"/>
          </p:nvPr>
        </p:nvSpPr>
        <p:spPr/>
        <p:txBody>
          <a:bodyPr>
            <a:normAutofit/>
          </a:bodyPr>
          <a:lstStyle/>
          <a:p>
            <a:r>
              <a:rPr lang="en-US" b="1" kern="0" dirty="0">
                <a:solidFill>
                  <a:srgbClr val="11284B"/>
                </a:solidFill>
                <a:latin typeface="Arial"/>
                <a:cs typeface="Arial"/>
              </a:rPr>
              <a:t>Combining Knowledge Graph with LLMs</a:t>
            </a:r>
          </a:p>
        </p:txBody>
      </p:sp>
      <p:sp>
        <p:nvSpPr>
          <p:cNvPr id="3" name="Content Placeholder 2">
            <a:extLst>
              <a:ext uri="{FF2B5EF4-FFF2-40B4-BE49-F238E27FC236}">
                <a16:creationId xmlns:a16="http://schemas.microsoft.com/office/drawing/2014/main" id="{D3059945-DA3A-3CFC-1F5A-8742B0FA130A}"/>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Categorization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Knowledge graph enhance LLMs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LLMs enhance knowledge graph reasoning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Integrating knowledge graph reasoning with LLMs in a mutually beneficial way</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4480BB3-AC6A-3877-BE45-2A9C8487D763}"/>
              </a:ext>
            </a:extLst>
          </p:cNvPr>
          <p:cNvPicPr>
            <a:picLocks noChangeAspect="1"/>
          </p:cNvPicPr>
          <p:nvPr/>
        </p:nvPicPr>
        <p:blipFill>
          <a:blip r:embed="rId2"/>
          <a:stretch>
            <a:fillRect/>
          </a:stretch>
        </p:blipFill>
        <p:spPr>
          <a:xfrm>
            <a:off x="1327189" y="3532632"/>
            <a:ext cx="9366211" cy="1805662"/>
          </a:xfrm>
          <a:prstGeom prst="rect">
            <a:avLst/>
          </a:prstGeom>
        </p:spPr>
      </p:pic>
      <p:sp>
        <p:nvSpPr>
          <p:cNvPr id="6" name="TextBox 5">
            <a:extLst>
              <a:ext uri="{FF2B5EF4-FFF2-40B4-BE49-F238E27FC236}">
                <a16:creationId xmlns:a16="http://schemas.microsoft.com/office/drawing/2014/main" id="{12AEBBE9-5C89-5894-349F-F47C3C707F61}"/>
              </a:ext>
            </a:extLst>
          </p:cNvPr>
          <p:cNvSpPr txBox="1"/>
          <p:nvPr/>
        </p:nvSpPr>
        <p:spPr>
          <a:xfrm>
            <a:off x="1555750" y="5494559"/>
            <a:ext cx="2266950" cy="369332"/>
          </a:xfrm>
          <a:prstGeom prst="rect">
            <a:avLst/>
          </a:prstGeom>
          <a:noFill/>
        </p:spPr>
        <p:txBody>
          <a:bodyPr wrap="square" rtlCol="0">
            <a:spAutoFit/>
          </a:bodyPr>
          <a:lstStyle/>
          <a:p>
            <a:pPr algn="ctr"/>
            <a:r>
              <a:rPr lang="en-US" dirty="0"/>
              <a:t>KG-enhanced LLMs</a:t>
            </a:r>
          </a:p>
        </p:txBody>
      </p:sp>
      <p:sp>
        <p:nvSpPr>
          <p:cNvPr id="7" name="TextBox 6">
            <a:extLst>
              <a:ext uri="{FF2B5EF4-FFF2-40B4-BE49-F238E27FC236}">
                <a16:creationId xmlns:a16="http://schemas.microsoft.com/office/drawing/2014/main" id="{08B91118-F2B3-24AA-FB05-0BA40E957D77}"/>
              </a:ext>
            </a:extLst>
          </p:cNvPr>
          <p:cNvSpPr txBox="1"/>
          <p:nvPr/>
        </p:nvSpPr>
        <p:spPr>
          <a:xfrm>
            <a:off x="4914900" y="5500360"/>
            <a:ext cx="2266950" cy="369332"/>
          </a:xfrm>
          <a:prstGeom prst="rect">
            <a:avLst/>
          </a:prstGeom>
          <a:noFill/>
        </p:spPr>
        <p:txBody>
          <a:bodyPr wrap="square" rtlCol="0">
            <a:spAutoFit/>
          </a:bodyPr>
          <a:lstStyle/>
          <a:p>
            <a:pPr algn="ctr"/>
            <a:r>
              <a:rPr lang="en-US" dirty="0"/>
              <a:t>LLMs-augmented KGs</a:t>
            </a:r>
          </a:p>
        </p:txBody>
      </p:sp>
      <p:sp>
        <p:nvSpPr>
          <p:cNvPr id="8" name="TextBox 7">
            <a:extLst>
              <a:ext uri="{FF2B5EF4-FFF2-40B4-BE49-F238E27FC236}">
                <a16:creationId xmlns:a16="http://schemas.microsoft.com/office/drawing/2014/main" id="{FBFA2D58-2398-BA46-A4C1-8993DA92A592}"/>
              </a:ext>
            </a:extLst>
          </p:cNvPr>
          <p:cNvSpPr txBox="1"/>
          <p:nvPr/>
        </p:nvSpPr>
        <p:spPr>
          <a:xfrm>
            <a:off x="8337550" y="5494721"/>
            <a:ext cx="2355850" cy="369332"/>
          </a:xfrm>
          <a:prstGeom prst="rect">
            <a:avLst/>
          </a:prstGeom>
          <a:noFill/>
        </p:spPr>
        <p:txBody>
          <a:bodyPr wrap="square" rtlCol="0">
            <a:spAutoFit/>
          </a:bodyPr>
          <a:lstStyle/>
          <a:p>
            <a:pPr algn="ctr"/>
            <a:r>
              <a:rPr lang="en-US" dirty="0"/>
              <a:t>Synergized LLMs + KGs</a:t>
            </a:r>
          </a:p>
        </p:txBody>
      </p:sp>
      <p:sp>
        <p:nvSpPr>
          <p:cNvPr id="9" name="TextBox 8">
            <a:extLst>
              <a:ext uri="{FF2B5EF4-FFF2-40B4-BE49-F238E27FC236}">
                <a16:creationId xmlns:a16="http://schemas.microsoft.com/office/drawing/2014/main" id="{942BBFDC-EB45-41B5-9D96-B11B37DED229}"/>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S. Pan, L. </a:t>
            </a:r>
            <a:r>
              <a:rPr lang="en-US" sz="1050" dirty="0" err="1">
                <a:solidFill>
                  <a:schemeClr val="bg1"/>
                </a:solidFill>
              </a:rPr>
              <a:t>Luo,Y</a:t>
            </a:r>
            <a:r>
              <a:rPr lang="en-US" sz="1050" dirty="0">
                <a:solidFill>
                  <a:schemeClr val="bg1"/>
                </a:solidFill>
              </a:rPr>
              <a:t>. Wang, C Chen. 2024. Unifying Large Language Models and Knowledge Graphs: A Roadmap (TKDE 24).</a:t>
            </a:r>
          </a:p>
        </p:txBody>
      </p:sp>
      <p:sp>
        <p:nvSpPr>
          <p:cNvPr id="4" name="Slide Number Placeholder 3">
            <a:extLst>
              <a:ext uri="{FF2B5EF4-FFF2-40B4-BE49-F238E27FC236}">
                <a16:creationId xmlns:a16="http://schemas.microsoft.com/office/drawing/2014/main" id="{22B1445E-02DF-02BF-64BF-9382E44E6852}"/>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6</a:t>
            </a:fld>
            <a:endParaRPr lang="en-US" dirty="0"/>
          </a:p>
        </p:txBody>
      </p:sp>
    </p:spTree>
    <p:extLst>
      <p:ext uri="{BB962C8B-B14F-4D97-AF65-F5344CB8AC3E}">
        <p14:creationId xmlns:p14="http://schemas.microsoft.com/office/powerpoint/2010/main" val="1633535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20214-54B2-76EC-BC95-15C112576680}"/>
              </a:ext>
            </a:extLst>
          </p:cNvPr>
          <p:cNvSpPr>
            <a:spLocks noGrp="1"/>
          </p:cNvSpPr>
          <p:nvPr>
            <p:ph type="title"/>
          </p:nvPr>
        </p:nvSpPr>
        <p:spPr/>
        <p:txBody>
          <a:bodyPr>
            <a:normAutofit/>
          </a:bodyPr>
          <a:lstStyle/>
          <a:p>
            <a:r>
              <a:rPr lang="en-US" b="1" kern="0" dirty="0">
                <a:solidFill>
                  <a:srgbClr val="11284B"/>
                </a:solidFill>
                <a:latin typeface="Arial"/>
                <a:cs typeface="Arial"/>
              </a:rPr>
              <a:t>Combining Knowledge Graph with LLMs</a:t>
            </a:r>
          </a:p>
        </p:txBody>
      </p:sp>
      <p:sp>
        <p:nvSpPr>
          <p:cNvPr id="3" name="Content Placeholder 2">
            <a:extLst>
              <a:ext uri="{FF2B5EF4-FFF2-40B4-BE49-F238E27FC236}">
                <a16:creationId xmlns:a16="http://schemas.microsoft.com/office/drawing/2014/main" id="{D3059945-DA3A-3CFC-1F5A-8742B0FA130A}"/>
              </a:ext>
            </a:extLst>
          </p:cNvPr>
          <p:cNvSpPr>
            <a:spLocks noGrp="1"/>
          </p:cNvSpPr>
          <p:nvPr>
            <p:ph idx="1"/>
          </p:nvPr>
        </p:nvSpPr>
        <p:spPr/>
        <p:txBody>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Categorization</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Knowledge graph enhance LLMs</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LLMs enhance knowledge graph reasoning</a:t>
            </a:r>
          </a:p>
          <a:p>
            <a:pPr marL="742950" lvl="1" indent="-285750" fontAlgn="base">
              <a:lnSpc>
                <a:spcPct val="120000"/>
              </a:lnSpc>
              <a:spcBef>
                <a:spcPct val="20000"/>
              </a:spcBef>
              <a:spcAft>
                <a:spcPct val="0"/>
              </a:spcAft>
              <a:buSzPct val="90000"/>
              <a:buFont typeface="Courier New" panose="02070309020205020404" pitchFamily="49" charset="0"/>
              <a:buChar char="o"/>
            </a:pPr>
            <a:r>
              <a:rPr lang="en-US" sz="2000" kern="0" dirty="0">
                <a:solidFill>
                  <a:schemeClr val="tx1">
                    <a:lumMod val="95000"/>
                    <a:lumOff val="5000"/>
                  </a:schemeClr>
                </a:solidFill>
                <a:latin typeface="Arial" panose="020B0604020202020204" pitchFamily="34" charset="0"/>
                <a:cs typeface="Arial" panose="020B0604020202020204" pitchFamily="34" charset="0"/>
              </a:rPr>
              <a:t>Integrating knowledge graph reasoning with LLMs in a mutually beneficial way</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24480BB3-AC6A-3877-BE45-2A9C8487D763}"/>
              </a:ext>
            </a:extLst>
          </p:cNvPr>
          <p:cNvPicPr>
            <a:picLocks noChangeAspect="1"/>
          </p:cNvPicPr>
          <p:nvPr/>
        </p:nvPicPr>
        <p:blipFill>
          <a:blip r:embed="rId2"/>
          <a:stretch>
            <a:fillRect/>
          </a:stretch>
        </p:blipFill>
        <p:spPr>
          <a:xfrm>
            <a:off x="1327189" y="3532632"/>
            <a:ext cx="9366211" cy="1805662"/>
          </a:xfrm>
          <a:prstGeom prst="rect">
            <a:avLst/>
          </a:prstGeom>
        </p:spPr>
      </p:pic>
      <p:sp>
        <p:nvSpPr>
          <p:cNvPr id="6" name="TextBox 5">
            <a:extLst>
              <a:ext uri="{FF2B5EF4-FFF2-40B4-BE49-F238E27FC236}">
                <a16:creationId xmlns:a16="http://schemas.microsoft.com/office/drawing/2014/main" id="{12AEBBE9-5C89-5894-349F-F47C3C707F61}"/>
              </a:ext>
            </a:extLst>
          </p:cNvPr>
          <p:cNvSpPr txBox="1"/>
          <p:nvPr/>
        </p:nvSpPr>
        <p:spPr>
          <a:xfrm>
            <a:off x="1555750" y="5494559"/>
            <a:ext cx="2266950" cy="369332"/>
          </a:xfrm>
          <a:prstGeom prst="rect">
            <a:avLst/>
          </a:prstGeom>
          <a:noFill/>
        </p:spPr>
        <p:txBody>
          <a:bodyPr wrap="square" rtlCol="0">
            <a:spAutoFit/>
          </a:bodyPr>
          <a:lstStyle/>
          <a:p>
            <a:pPr algn="ctr"/>
            <a:r>
              <a:rPr lang="en-US" dirty="0"/>
              <a:t>KG-enhanced LLMs</a:t>
            </a:r>
          </a:p>
        </p:txBody>
      </p:sp>
      <p:sp>
        <p:nvSpPr>
          <p:cNvPr id="7" name="TextBox 6">
            <a:extLst>
              <a:ext uri="{FF2B5EF4-FFF2-40B4-BE49-F238E27FC236}">
                <a16:creationId xmlns:a16="http://schemas.microsoft.com/office/drawing/2014/main" id="{08B91118-F2B3-24AA-FB05-0BA40E957D77}"/>
              </a:ext>
            </a:extLst>
          </p:cNvPr>
          <p:cNvSpPr txBox="1"/>
          <p:nvPr/>
        </p:nvSpPr>
        <p:spPr>
          <a:xfrm>
            <a:off x="4914900" y="5500360"/>
            <a:ext cx="2266950" cy="369332"/>
          </a:xfrm>
          <a:prstGeom prst="rect">
            <a:avLst/>
          </a:prstGeom>
          <a:noFill/>
        </p:spPr>
        <p:txBody>
          <a:bodyPr wrap="square" rtlCol="0">
            <a:spAutoFit/>
          </a:bodyPr>
          <a:lstStyle/>
          <a:p>
            <a:pPr algn="ctr"/>
            <a:r>
              <a:rPr lang="en-US" dirty="0"/>
              <a:t>LLMs-augmented KGs</a:t>
            </a:r>
          </a:p>
        </p:txBody>
      </p:sp>
      <p:sp>
        <p:nvSpPr>
          <p:cNvPr id="8" name="TextBox 7">
            <a:extLst>
              <a:ext uri="{FF2B5EF4-FFF2-40B4-BE49-F238E27FC236}">
                <a16:creationId xmlns:a16="http://schemas.microsoft.com/office/drawing/2014/main" id="{FBFA2D58-2398-BA46-A4C1-8993DA92A592}"/>
              </a:ext>
            </a:extLst>
          </p:cNvPr>
          <p:cNvSpPr txBox="1"/>
          <p:nvPr/>
        </p:nvSpPr>
        <p:spPr>
          <a:xfrm>
            <a:off x="8337550" y="5494721"/>
            <a:ext cx="2355850" cy="369332"/>
          </a:xfrm>
          <a:prstGeom prst="rect">
            <a:avLst/>
          </a:prstGeom>
          <a:noFill/>
        </p:spPr>
        <p:txBody>
          <a:bodyPr wrap="square" rtlCol="0">
            <a:spAutoFit/>
          </a:bodyPr>
          <a:lstStyle/>
          <a:p>
            <a:pPr algn="ctr"/>
            <a:r>
              <a:rPr lang="en-US" dirty="0"/>
              <a:t>Synergized LLMs + KGs</a:t>
            </a:r>
          </a:p>
        </p:txBody>
      </p:sp>
      <p:sp>
        <p:nvSpPr>
          <p:cNvPr id="9" name="Rectangle 8">
            <a:extLst>
              <a:ext uri="{FF2B5EF4-FFF2-40B4-BE49-F238E27FC236}">
                <a16:creationId xmlns:a16="http://schemas.microsoft.com/office/drawing/2014/main" id="{23091740-799D-5207-AFA7-FA96FD5ACD2D}"/>
              </a:ext>
            </a:extLst>
          </p:cNvPr>
          <p:cNvSpPr/>
          <p:nvPr/>
        </p:nvSpPr>
        <p:spPr>
          <a:xfrm>
            <a:off x="4357588" y="3429000"/>
            <a:ext cx="6905297" cy="2440692"/>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FB47B54-E955-E194-FE23-3159DB1842D6}"/>
              </a:ext>
            </a:extLst>
          </p:cNvPr>
          <p:cNvSpPr/>
          <p:nvPr/>
        </p:nvSpPr>
        <p:spPr>
          <a:xfrm>
            <a:off x="525389" y="1397139"/>
            <a:ext cx="10107976" cy="1952928"/>
          </a:xfrm>
          <a:prstGeom prst="rect">
            <a:avLst/>
          </a:prstGeom>
          <a:solidFill>
            <a:schemeClr val="bg1">
              <a:alpha val="8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9FAC82B0-A3B4-5C2C-D17F-08F3E89E23B5}"/>
              </a:ext>
            </a:extLst>
          </p:cNvPr>
          <p:cNvSpPr/>
          <p:nvPr/>
        </p:nvSpPr>
        <p:spPr>
          <a:xfrm>
            <a:off x="1242132" y="3425862"/>
            <a:ext cx="3069453" cy="2499126"/>
          </a:xfrm>
          <a:prstGeom prst="rect">
            <a:avLst/>
          </a:prstGeom>
          <a:noFill/>
          <a:ln w="25400">
            <a:solidFill>
              <a:srgbClr val="C0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2E81CD84-8E5A-5339-040F-F8E5394AB0B6}"/>
              </a:ext>
            </a:extLst>
          </p:cNvPr>
          <p:cNvSpPr txBox="1"/>
          <p:nvPr/>
        </p:nvSpPr>
        <p:spPr>
          <a:xfrm>
            <a:off x="810452" y="5962389"/>
            <a:ext cx="938584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S. Pan, L. </a:t>
            </a:r>
            <a:r>
              <a:rPr lang="en-US" sz="1050" dirty="0" err="1">
                <a:solidFill>
                  <a:schemeClr val="bg1"/>
                </a:solidFill>
              </a:rPr>
              <a:t>Luo,Y</a:t>
            </a:r>
            <a:r>
              <a:rPr lang="en-US" sz="1050" dirty="0">
                <a:solidFill>
                  <a:schemeClr val="bg1"/>
                </a:solidFill>
              </a:rPr>
              <a:t>. Wang, C Chen. 2024. Unifying Large Language Models and Knowledge Graphs: A Roadmap (TKDE 24).</a:t>
            </a:r>
          </a:p>
        </p:txBody>
      </p:sp>
      <p:sp>
        <p:nvSpPr>
          <p:cNvPr id="4" name="Slide Number Placeholder 3">
            <a:extLst>
              <a:ext uri="{FF2B5EF4-FFF2-40B4-BE49-F238E27FC236}">
                <a16:creationId xmlns:a16="http://schemas.microsoft.com/office/drawing/2014/main" id="{47C19BEB-26A7-070F-3A08-FE1B9E2DAF0B}"/>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7</a:t>
            </a:fld>
            <a:endParaRPr lang="en-US" dirty="0"/>
          </a:p>
        </p:txBody>
      </p:sp>
    </p:spTree>
    <p:extLst>
      <p:ext uri="{BB962C8B-B14F-4D97-AF65-F5344CB8AC3E}">
        <p14:creationId xmlns:p14="http://schemas.microsoft.com/office/powerpoint/2010/main" val="32482718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4176-DA97-99BE-3FFC-98144CA34D2B}"/>
              </a:ext>
            </a:extLst>
          </p:cNvPr>
          <p:cNvSpPr>
            <a:spLocks noGrp="1"/>
          </p:cNvSpPr>
          <p:nvPr>
            <p:ph type="title"/>
          </p:nvPr>
        </p:nvSpPr>
        <p:spPr/>
        <p:txBody>
          <a:bodyPr>
            <a:noAutofit/>
          </a:bodyPr>
          <a:lstStyle/>
          <a:p>
            <a:r>
              <a:rPr lang="en-US" altLang="zh-CN" sz="3600" b="1" kern="0" dirty="0">
                <a:solidFill>
                  <a:srgbClr val="11284B"/>
                </a:solidFill>
                <a:latin typeface="Arial"/>
                <a:cs typeface="Arial"/>
              </a:rPr>
              <a:t>QA-GNN: Reasoning with Language Models and Knowledge Graphs for Question Answering</a:t>
            </a:r>
            <a:endParaRPr lang="en-US" sz="3600" dirty="0"/>
          </a:p>
        </p:txBody>
      </p:sp>
      <p:sp>
        <p:nvSpPr>
          <p:cNvPr id="3" name="Content Placeholder 2">
            <a:extLst>
              <a:ext uri="{FF2B5EF4-FFF2-40B4-BE49-F238E27FC236}">
                <a16:creationId xmlns:a16="http://schemas.microsoft.com/office/drawing/2014/main" id="{FB082CED-76B7-D9B3-21A4-CF47E6E9FB22}"/>
              </a:ext>
            </a:extLst>
          </p:cNvPr>
          <p:cNvSpPr>
            <a:spLocks noGrp="1"/>
          </p:cNvSpPr>
          <p:nvPr>
            <p:ph idx="1"/>
          </p:nvPr>
        </p:nvSpPr>
        <p:spPr>
          <a:xfrm>
            <a:off x="508000" y="1600203"/>
            <a:ext cx="11684000" cy="4393191"/>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Goal: answer multi-choice question</a:t>
            </a:r>
          </a:p>
          <a:p>
            <a:pPr marL="742950" lvl="1" indent="-285750" fontAlgn="base">
              <a:lnSpc>
                <a:spcPct val="120000"/>
              </a:lnSpc>
              <a:spcBef>
                <a:spcPct val="20000"/>
              </a:spcBef>
              <a:spcAft>
                <a:spcPct val="0"/>
              </a:spcAft>
              <a:buSzPct val="90000"/>
              <a:buFont typeface="Courier New" panose="02070309020205020404" pitchFamily="49" charset="0"/>
              <a:buChar char="o"/>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endParaRPr lang="en-US" sz="24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Philosophy: the system needs to access a lot of knowledge and reason about it</a:t>
            </a:r>
          </a:p>
        </p:txBody>
      </p:sp>
      <p:sp>
        <p:nvSpPr>
          <p:cNvPr id="14" name="TextBox 13">
            <a:extLst>
              <a:ext uri="{FF2B5EF4-FFF2-40B4-BE49-F238E27FC236}">
                <a16:creationId xmlns:a16="http://schemas.microsoft.com/office/drawing/2014/main" id="{16D11871-5666-3118-61A2-5F0CF9DC8037}"/>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a:t>
            </a:r>
            <a:r>
              <a:rPr lang="en-US" sz="1050" dirty="0" err="1">
                <a:solidFill>
                  <a:schemeClr val="bg1"/>
                </a:solidFill>
              </a:rPr>
              <a:t>Yasunaga</a:t>
            </a:r>
            <a:r>
              <a:rPr lang="en-US" sz="1050" dirty="0">
                <a:solidFill>
                  <a:schemeClr val="bg1"/>
                </a:solidFill>
              </a:rPr>
              <a:t>, H. Ren, A. </a:t>
            </a:r>
            <a:r>
              <a:rPr lang="en-US" sz="1050" dirty="0" err="1">
                <a:solidFill>
                  <a:schemeClr val="bg1"/>
                </a:solidFill>
              </a:rPr>
              <a:t>Bosselut</a:t>
            </a:r>
            <a:r>
              <a:rPr lang="en-US" sz="1050" dirty="0">
                <a:solidFill>
                  <a:schemeClr val="bg1"/>
                </a:solidFill>
              </a:rPr>
              <a:t>, P. Liang, J. </a:t>
            </a:r>
            <a:r>
              <a:rPr lang="en-US" sz="1050" dirty="0" err="1">
                <a:solidFill>
                  <a:schemeClr val="bg1"/>
                </a:solidFill>
              </a:rPr>
              <a:t>Leskovec</a:t>
            </a:r>
            <a:r>
              <a:rPr lang="en-US" sz="1050" dirty="0">
                <a:solidFill>
                  <a:schemeClr val="bg1"/>
                </a:solidFill>
              </a:rPr>
              <a:t>. 2021. QA-GNN: Reasoning with Language Models and Knowledge Graphs for Question Answering (NAACL 21).</a:t>
            </a:r>
          </a:p>
        </p:txBody>
      </p:sp>
      <p:sp>
        <p:nvSpPr>
          <p:cNvPr id="4" name="Slide Number Placeholder 3">
            <a:extLst>
              <a:ext uri="{FF2B5EF4-FFF2-40B4-BE49-F238E27FC236}">
                <a16:creationId xmlns:a16="http://schemas.microsoft.com/office/drawing/2014/main" id="{5BAC775A-590C-A437-EAD2-9CEDDFEC3CD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8</a:t>
            </a:fld>
            <a:endParaRPr lang="en-US" dirty="0"/>
          </a:p>
        </p:txBody>
      </p:sp>
      <p:pic>
        <p:nvPicPr>
          <p:cNvPr id="13" name="Picture 12">
            <a:extLst>
              <a:ext uri="{FF2B5EF4-FFF2-40B4-BE49-F238E27FC236}">
                <a16:creationId xmlns:a16="http://schemas.microsoft.com/office/drawing/2014/main" id="{0A34C8C0-3258-2F6E-16A7-D488560A8009}"/>
              </a:ext>
            </a:extLst>
          </p:cNvPr>
          <p:cNvPicPr>
            <a:picLocks noChangeAspect="1"/>
          </p:cNvPicPr>
          <p:nvPr/>
        </p:nvPicPr>
        <p:blipFill>
          <a:blip r:embed="rId3"/>
          <a:stretch>
            <a:fillRect/>
          </a:stretch>
        </p:blipFill>
        <p:spPr>
          <a:xfrm>
            <a:off x="2282849" y="2109330"/>
            <a:ext cx="6791784" cy="906619"/>
          </a:xfrm>
          <a:prstGeom prst="rect">
            <a:avLst/>
          </a:prstGeom>
        </p:spPr>
      </p:pic>
      <p:pic>
        <p:nvPicPr>
          <p:cNvPr id="16" name="Picture 15">
            <a:extLst>
              <a:ext uri="{FF2B5EF4-FFF2-40B4-BE49-F238E27FC236}">
                <a16:creationId xmlns:a16="http://schemas.microsoft.com/office/drawing/2014/main" id="{41092FAA-DF88-1EC1-9D2A-7A1C42E3AD16}"/>
              </a:ext>
            </a:extLst>
          </p:cNvPr>
          <p:cNvPicPr>
            <a:picLocks noChangeAspect="1"/>
          </p:cNvPicPr>
          <p:nvPr/>
        </p:nvPicPr>
        <p:blipFill>
          <a:blip r:embed="rId4"/>
          <a:stretch>
            <a:fillRect/>
          </a:stretch>
        </p:blipFill>
        <p:spPr>
          <a:xfrm>
            <a:off x="3273972" y="3604398"/>
            <a:ext cx="5644055" cy="2357991"/>
          </a:xfrm>
          <a:prstGeom prst="rect">
            <a:avLst/>
          </a:prstGeom>
        </p:spPr>
      </p:pic>
      <p:sp>
        <p:nvSpPr>
          <p:cNvPr id="5" name="TextBox 4">
            <a:extLst>
              <a:ext uri="{FF2B5EF4-FFF2-40B4-BE49-F238E27FC236}">
                <a16:creationId xmlns:a16="http://schemas.microsoft.com/office/drawing/2014/main" id="{1AC2A22A-D94C-3398-3B9B-EDDE8C6D3272}"/>
              </a:ext>
            </a:extLst>
          </p:cNvPr>
          <p:cNvSpPr txBox="1"/>
          <p:nvPr/>
        </p:nvSpPr>
        <p:spPr>
          <a:xfrm>
            <a:off x="5539299" y="4715583"/>
            <a:ext cx="982413" cy="461665"/>
          </a:xfrm>
          <a:prstGeom prst="rect">
            <a:avLst/>
          </a:prstGeom>
          <a:noFill/>
        </p:spPr>
        <p:txBody>
          <a:bodyPr wrap="square" rtlCol="0">
            <a:spAutoFit/>
          </a:bodyPr>
          <a:lstStyle/>
          <a:p>
            <a:r>
              <a:rPr lang="en-US" sz="2400" b="1" dirty="0"/>
              <a:t>VS</a:t>
            </a:r>
          </a:p>
        </p:txBody>
      </p:sp>
    </p:spTree>
    <p:extLst>
      <p:ext uri="{BB962C8B-B14F-4D97-AF65-F5344CB8AC3E}">
        <p14:creationId xmlns:p14="http://schemas.microsoft.com/office/powerpoint/2010/main" val="30981763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7A4176-DA97-99BE-3FFC-98144CA34D2B}"/>
              </a:ext>
            </a:extLst>
          </p:cNvPr>
          <p:cNvSpPr>
            <a:spLocks noGrp="1"/>
          </p:cNvSpPr>
          <p:nvPr>
            <p:ph type="title"/>
          </p:nvPr>
        </p:nvSpPr>
        <p:spPr/>
        <p:txBody>
          <a:bodyPr>
            <a:noAutofit/>
          </a:bodyPr>
          <a:lstStyle/>
          <a:p>
            <a:r>
              <a:rPr lang="en-US" altLang="zh-CN" sz="3600" b="1" kern="0" dirty="0">
                <a:solidFill>
                  <a:srgbClr val="11284B"/>
                </a:solidFill>
                <a:latin typeface="Arial"/>
                <a:cs typeface="Arial"/>
              </a:rPr>
              <a:t>QA-GNN: Reasoning with Language Models and Knowledge Graphs for Question Answering</a:t>
            </a:r>
            <a:endParaRPr lang="en-US" sz="3600" dirty="0"/>
          </a:p>
        </p:txBody>
      </p:sp>
      <p:sp>
        <p:nvSpPr>
          <p:cNvPr id="3" name="Content Placeholder 2">
            <a:extLst>
              <a:ext uri="{FF2B5EF4-FFF2-40B4-BE49-F238E27FC236}">
                <a16:creationId xmlns:a16="http://schemas.microsoft.com/office/drawing/2014/main" id="{FB082CED-76B7-D9B3-21A4-CF47E6E9FB22}"/>
              </a:ext>
            </a:extLst>
          </p:cNvPr>
          <p:cNvSpPr>
            <a:spLocks noGrp="1"/>
          </p:cNvSpPr>
          <p:nvPr>
            <p:ph idx="1"/>
          </p:nvPr>
        </p:nvSpPr>
        <p:spPr>
          <a:xfrm>
            <a:off x="508000" y="1600203"/>
            <a:ext cx="11684000" cy="4393191"/>
          </a:xfrm>
        </p:spPr>
        <p:txBody>
          <a:bodyPr>
            <a:normAutofit/>
          </a:bodyPr>
          <a:lstStyle/>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Existing problem:</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Language models do not work well for interpretable or logical reasoning; they lack interpretation</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KG is incomplete and noisy</a:t>
            </a: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342900" indent="-342900" fontAlgn="base">
              <a:lnSpc>
                <a:spcPct val="120000"/>
              </a:lnSpc>
              <a:spcBef>
                <a:spcPct val="20000"/>
              </a:spcBef>
              <a:spcAft>
                <a:spcPct val="0"/>
              </a:spcAft>
              <a:buSzPct val="110000"/>
              <a:buFont typeface="Wingdings" panose="05000000000000000000" pitchFamily="2" charset="2"/>
              <a:buChar char="q"/>
            </a:pPr>
            <a:r>
              <a:rPr lang="en-US" sz="2400" kern="0" dirty="0">
                <a:solidFill>
                  <a:schemeClr val="tx1">
                    <a:lumMod val="95000"/>
                    <a:lumOff val="5000"/>
                  </a:schemeClr>
                </a:solidFill>
                <a:latin typeface="Arial" panose="020B0604020202020204" pitchFamily="34" charset="0"/>
                <a:cs typeface="Arial" panose="020B0604020202020204" pitchFamily="34" charset="0"/>
              </a:rPr>
              <a:t>Challenges</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how to identify the relevant information in the knowledge graph</a:t>
            </a:r>
          </a:p>
          <a:p>
            <a:pPr marL="800100" lvl="1" indent="-342900" fontAlgn="base">
              <a:lnSpc>
                <a:spcPct val="120000"/>
              </a:lnSpc>
              <a:spcBef>
                <a:spcPct val="20000"/>
              </a:spcBef>
              <a:spcAft>
                <a:spcPct val="0"/>
              </a:spcAft>
              <a:buSzPct val="110000"/>
              <a:buFont typeface="Wingdings" panose="05000000000000000000" pitchFamily="2" charset="2"/>
              <a:buChar char="q"/>
            </a:pPr>
            <a:r>
              <a:rPr lang="en-US" sz="2000" kern="0" dirty="0">
                <a:solidFill>
                  <a:schemeClr val="tx1">
                    <a:lumMod val="95000"/>
                    <a:lumOff val="5000"/>
                  </a:schemeClr>
                </a:solidFill>
                <a:latin typeface="Arial" panose="020B0604020202020204" pitchFamily="34" charset="0"/>
                <a:cs typeface="Arial" panose="020B0604020202020204" pitchFamily="34" charset="0"/>
              </a:rPr>
              <a:t>how to jointly reason over the text and the knowledge graph</a:t>
            </a: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sz="2000" kern="0" dirty="0">
              <a:solidFill>
                <a:schemeClr val="tx1">
                  <a:lumMod val="95000"/>
                  <a:lumOff val="5000"/>
                </a:schemeClr>
              </a:solidFill>
              <a:latin typeface="Arial" panose="020B0604020202020204" pitchFamily="34" charset="0"/>
              <a:cs typeface="Arial" panose="020B0604020202020204" pitchFamily="34" charset="0"/>
            </a:endParaRPr>
          </a:p>
          <a:p>
            <a:pPr marL="800100" lvl="1" indent="-342900" fontAlgn="base">
              <a:lnSpc>
                <a:spcPct val="120000"/>
              </a:lnSpc>
              <a:spcBef>
                <a:spcPct val="20000"/>
              </a:spcBef>
              <a:spcAft>
                <a:spcPct val="0"/>
              </a:spcAft>
              <a:buSzPct val="110000"/>
              <a:buFont typeface="Wingdings" panose="05000000000000000000" pitchFamily="2" charset="2"/>
              <a:buChar char="q"/>
            </a:pPr>
            <a:endParaRPr lang="en-US" kern="0" dirty="0">
              <a:solidFill>
                <a:schemeClr val="tx1">
                  <a:lumMod val="95000"/>
                  <a:lumOff val="5000"/>
                </a:schemeClr>
              </a:solidFill>
              <a:latin typeface="Arial" panose="020B0604020202020204" pitchFamily="34" charset="0"/>
              <a:cs typeface="Arial" panose="020B0604020202020204" pitchFamily="34" charset="0"/>
            </a:endParaRPr>
          </a:p>
        </p:txBody>
      </p:sp>
      <p:sp>
        <p:nvSpPr>
          <p:cNvPr id="14" name="TextBox 13">
            <a:extLst>
              <a:ext uri="{FF2B5EF4-FFF2-40B4-BE49-F238E27FC236}">
                <a16:creationId xmlns:a16="http://schemas.microsoft.com/office/drawing/2014/main" id="{16D11871-5666-3118-61A2-5F0CF9DC8037}"/>
              </a:ext>
            </a:extLst>
          </p:cNvPr>
          <p:cNvSpPr txBox="1"/>
          <p:nvPr/>
        </p:nvSpPr>
        <p:spPr>
          <a:xfrm>
            <a:off x="810452" y="5962389"/>
            <a:ext cx="10509189" cy="253916"/>
          </a:xfrm>
          <a:prstGeom prst="rect">
            <a:avLst/>
          </a:prstGeom>
          <a:noFill/>
        </p:spPr>
        <p:txBody>
          <a:bodyPr wrap="square" rtlCol="0">
            <a:spAutoFit/>
          </a:bodyPr>
          <a:lstStyle/>
          <a:p>
            <a:pPr marL="171450" indent="-171450">
              <a:buFont typeface="Arial" panose="020B0604020202020204" pitchFamily="34" charset="0"/>
              <a:buChar char="•"/>
            </a:pPr>
            <a:r>
              <a:rPr lang="en-US" sz="1050" dirty="0">
                <a:solidFill>
                  <a:schemeClr val="bg1"/>
                </a:solidFill>
              </a:rPr>
              <a:t>[1] M. </a:t>
            </a:r>
            <a:r>
              <a:rPr lang="en-US" sz="1050" dirty="0" err="1">
                <a:solidFill>
                  <a:schemeClr val="bg1"/>
                </a:solidFill>
              </a:rPr>
              <a:t>Yasunaga</a:t>
            </a:r>
            <a:r>
              <a:rPr lang="en-US" sz="1050" dirty="0">
                <a:solidFill>
                  <a:schemeClr val="bg1"/>
                </a:solidFill>
              </a:rPr>
              <a:t>, H. Ren, A. </a:t>
            </a:r>
            <a:r>
              <a:rPr lang="en-US" sz="1050" dirty="0" err="1">
                <a:solidFill>
                  <a:schemeClr val="bg1"/>
                </a:solidFill>
              </a:rPr>
              <a:t>Bosselut</a:t>
            </a:r>
            <a:r>
              <a:rPr lang="en-US" sz="1050" dirty="0">
                <a:solidFill>
                  <a:schemeClr val="bg1"/>
                </a:solidFill>
              </a:rPr>
              <a:t>, P. Liang, J. </a:t>
            </a:r>
            <a:r>
              <a:rPr lang="en-US" sz="1050" dirty="0" err="1">
                <a:solidFill>
                  <a:schemeClr val="bg1"/>
                </a:solidFill>
              </a:rPr>
              <a:t>Leskovec</a:t>
            </a:r>
            <a:r>
              <a:rPr lang="en-US" sz="1050" dirty="0">
                <a:solidFill>
                  <a:schemeClr val="bg1"/>
                </a:solidFill>
              </a:rPr>
              <a:t>. 2021. QA-GNN: Reasoning with Language Models and Knowledge Graphs for Question Answering (NAACL 21).</a:t>
            </a:r>
          </a:p>
        </p:txBody>
      </p:sp>
      <p:sp>
        <p:nvSpPr>
          <p:cNvPr id="4" name="Slide Number Placeholder 3">
            <a:extLst>
              <a:ext uri="{FF2B5EF4-FFF2-40B4-BE49-F238E27FC236}">
                <a16:creationId xmlns:a16="http://schemas.microsoft.com/office/drawing/2014/main" id="{5BAC775A-590C-A437-EAD2-9CEDDFEC3CDA}"/>
              </a:ext>
            </a:extLst>
          </p:cNvPr>
          <p:cNvSpPr>
            <a:spLocks noGrp="1"/>
          </p:cNvSpPr>
          <p:nvPr>
            <p:ph type="sldNum" sz="quarter" idx="12"/>
          </p:nvPr>
        </p:nvSpPr>
        <p:spPr>
          <a:xfrm>
            <a:off x="10054590" y="6400799"/>
            <a:ext cx="2057400" cy="365125"/>
          </a:xfrm>
        </p:spPr>
        <p:txBody>
          <a:bodyPr/>
          <a:lstStyle/>
          <a:p>
            <a:fld id="{2376B8A7-413E-D940-9482-08C1992F1508}" type="slidenum">
              <a:rPr lang="en-US" smtClean="0"/>
              <a:pPr/>
              <a:t>9</a:t>
            </a:fld>
            <a:endParaRPr lang="en-US" dirty="0"/>
          </a:p>
        </p:txBody>
      </p:sp>
      <p:pic>
        <p:nvPicPr>
          <p:cNvPr id="9" name="Picture 8">
            <a:extLst>
              <a:ext uri="{FF2B5EF4-FFF2-40B4-BE49-F238E27FC236}">
                <a16:creationId xmlns:a16="http://schemas.microsoft.com/office/drawing/2014/main" id="{4435198D-1340-F6BE-C99F-078FAA6DF91B}"/>
              </a:ext>
            </a:extLst>
          </p:cNvPr>
          <p:cNvPicPr>
            <a:picLocks noChangeAspect="1"/>
          </p:cNvPicPr>
          <p:nvPr/>
        </p:nvPicPr>
        <p:blipFill>
          <a:blip r:embed="rId3"/>
          <a:stretch>
            <a:fillRect/>
          </a:stretch>
        </p:blipFill>
        <p:spPr>
          <a:xfrm>
            <a:off x="9073472" y="3253581"/>
            <a:ext cx="2508928" cy="2301403"/>
          </a:xfrm>
          <a:prstGeom prst="rect">
            <a:avLst/>
          </a:prstGeom>
        </p:spPr>
      </p:pic>
      <p:pic>
        <p:nvPicPr>
          <p:cNvPr id="6" name="Picture 5">
            <a:extLst>
              <a:ext uri="{FF2B5EF4-FFF2-40B4-BE49-F238E27FC236}">
                <a16:creationId xmlns:a16="http://schemas.microsoft.com/office/drawing/2014/main" id="{292EF969-28F6-0A69-F27B-0E55FDBEC11B}"/>
              </a:ext>
            </a:extLst>
          </p:cNvPr>
          <p:cNvPicPr>
            <a:picLocks noChangeAspect="1"/>
          </p:cNvPicPr>
          <p:nvPr/>
        </p:nvPicPr>
        <p:blipFill>
          <a:blip r:embed="rId4"/>
          <a:stretch>
            <a:fillRect/>
          </a:stretch>
        </p:blipFill>
        <p:spPr>
          <a:xfrm>
            <a:off x="5069655" y="3069087"/>
            <a:ext cx="6791784" cy="906619"/>
          </a:xfrm>
          <a:prstGeom prst="rect">
            <a:avLst/>
          </a:prstGeom>
        </p:spPr>
      </p:pic>
    </p:spTree>
    <p:extLst>
      <p:ext uri="{BB962C8B-B14F-4D97-AF65-F5344CB8AC3E}">
        <p14:creationId xmlns:p14="http://schemas.microsoft.com/office/powerpoint/2010/main" val="3095397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37361</TotalTime>
  <Words>5581</Words>
  <Application>Microsoft Office PowerPoint</Application>
  <PresentationFormat>Widescreen</PresentationFormat>
  <Paragraphs>561</Paragraphs>
  <Slides>49</Slides>
  <Notes>32</Notes>
  <HiddenSlides>0</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49</vt:i4>
      </vt:variant>
    </vt:vector>
  </HeadingPairs>
  <TitlesOfParts>
    <vt:vector size="59" baseType="lpstr">
      <vt:lpstr>Aptos</vt:lpstr>
      <vt:lpstr>Aptos Display</vt:lpstr>
      <vt:lpstr>Arial</vt:lpstr>
      <vt:lpstr>Calibri</vt:lpstr>
      <vt:lpstr>Courier New</vt:lpstr>
      <vt:lpstr>Georgia</vt:lpstr>
      <vt:lpstr>Roboto</vt:lpstr>
      <vt:lpstr>Wingdings</vt:lpstr>
      <vt:lpstr>Office Theme</vt:lpstr>
      <vt:lpstr>Custom Design</vt:lpstr>
      <vt:lpstr>Roadmap</vt:lpstr>
      <vt:lpstr>Large Language Models</vt:lpstr>
      <vt:lpstr>Model Size of LLMs</vt:lpstr>
      <vt:lpstr>Large Language Models in Recent Literature</vt:lpstr>
      <vt:lpstr>Knowledge Graphs VS LLMs</vt:lpstr>
      <vt:lpstr>Combining Knowledge Graph with LLMs</vt:lpstr>
      <vt:lpstr>Combining Knowledge Graph with LLMs</vt:lpstr>
      <vt:lpstr>QA-GNN: Reasoning with Language Models and Knowledge Graphs for Question Answering</vt:lpstr>
      <vt:lpstr>QA-GNN: Reasoning with Language Models and Knowledge Graphs for Question Answering</vt:lpstr>
      <vt:lpstr>QA-GNN: Main Steps</vt:lpstr>
      <vt:lpstr>QA-GNN: Main Steps</vt:lpstr>
      <vt:lpstr>QA-GNN: Main Steps</vt:lpstr>
      <vt:lpstr>QA-GNN: Experiment Results</vt:lpstr>
      <vt:lpstr>Retrieval-Augmented Generation (RAG) with Knowledge Graph</vt:lpstr>
      <vt:lpstr>KG-GPT: A General Framework for Reasoning on KGs Using LLMs</vt:lpstr>
      <vt:lpstr>KG-GPT: A General Framework for Reasoning on KGs Using LLMs</vt:lpstr>
      <vt:lpstr>KG-GPT: A General Framework for Reasoning on KGs Using LLMs</vt:lpstr>
      <vt:lpstr>REPLUG: Retrieval-Augmented Black-Box Language Models</vt:lpstr>
      <vt:lpstr>REPLUG</vt:lpstr>
      <vt:lpstr>REPLUG LSR</vt:lpstr>
      <vt:lpstr>From Local to Global: A Graph RAG Approach to Query-Focused Summarization</vt:lpstr>
      <vt:lpstr>Preprocessing Pipeline – Graph Enabled RAG</vt:lpstr>
      <vt:lpstr>Preprocessing Pipeline – Graph Enabled RAG</vt:lpstr>
      <vt:lpstr>Preprocessing Pipeline – Graph Enabled RAG</vt:lpstr>
      <vt:lpstr>Preprocessing Pipeline – Graph Enabled RAG</vt:lpstr>
      <vt:lpstr>Combining Knowledge Graph with LLMs</vt:lpstr>
      <vt:lpstr>Think-on-Graph: Deep and Responsible Reasoning of Large Language Model on Knowledge Graph</vt:lpstr>
      <vt:lpstr>Think-on-Graph: Deep and Responsible Reasoning of Large Language Model on Knowledge Graph</vt:lpstr>
      <vt:lpstr>Think-on-Graph: Deep and Responsible Reasoning of Large Language Model on Knowledge Graph</vt:lpstr>
      <vt:lpstr>Think-on-Graph: Deep and Responsible Reasoning of Large Language Model on Knowledge Graph</vt:lpstr>
      <vt:lpstr>Think-on-Graph: Deep and Responsible Reasoning of Large Language Model on Knowledge Graph</vt:lpstr>
      <vt:lpstr>Combining Knowledge Graph with LLMs</vt:lpstr>
      <vt:lpstr>KEPLER: A Unified Model for Knowledge Embedding and Pre-trained Language Representation</vt:lpstr>
      <vt:lpstr>KEPLER: A Unified Model for Knowledge Embedding and Pre-trained Language Representation</vt:lpstr>
      <vt:lpstr>KEPLER: Experiments</vt:lpstr>
      <vt:lpstr>JAKET: Joint Pre-training of Knowledge Graph and Language Understanding</vt:lpstr>
      <vt:lpstr>JAKET: Joint Pre-training of Knowledge Graph and Language Understanding</vt:lpstr>
      <vt:lpstr>JAKET: Joint Pre-training of Knowledge Graph and Language Understanding</vt:lpstr>
      <vt:lpstr>JAKET: Experiments</vt:lpstr>
      <vt:lpstr>Roadmap</vt:lpstr>
      <vt:lpstr>Future Direction #1: Multi-modal knowledge graph reasoning</vt:lpstr>
      <vt:lpstr>Future Direction #2: Retrieval-Augmented Multimodal Language Modeling</vt:lpstr>
      <vt:lpstr>Future Direction #3 Knowledge Graph Foundation Models for Broad Applications </vt:lpstr>
      <vt:lpstr>Summarization</vt:lpstr>
      <vt:lpstr>Resources</vt:lpstr>
      <vt:lpstr>Acknowledgements</vt:lpstr>
      <vt:lpstr>References</vt:lpstr>
      <vt:lpstr>References</vt:lpstr>
      <vt:lpstr>References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Tong, Hanghang</dc:creator>
  <cp:lastModifiedBy>Liu, Lihui</cp:lastModifiedBy>
  <cp:revision>2599</cp:revision>
  <cp:lastPrinted>2023-03-20T14:54:13Z</cp:lastPrinted>
  <dcterms:created xsi:type="dcterms:W3CDTF">2022-06-22T03:16:22Z</dcterms:created>
  <dcterms:modified xsi:type="dcterms:W3CDTF">2024-05-12T15:39:01Z</dcterms:modified>
</cp:coreProperties>
</file>